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vsd" ContentType="application/vnd.visio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73" r:id="rId3"/>
    <p:sldId id="274" r:id="rId4"/>
    <p:sldId id="275" r:id="rId5"/>
    <p:sldId id="276" r:id="rId6"/>
    <p:sldId id="297" r:id="rId7"/>
    <p:sldId id="295" r:id="rId8"/>
    <p:sldId id="319" r:id="rId9"/>
    <p:sldId id="299" r:id="rId10"/>
    <p:sldId id="298" r:id="rId11"/>
    <p:sldId id="279" r:id="rId12"/>
    <p:sldId id="278" r:id="rId13"/>
    <p:sldId id="280" r:id="rId14"/>
    <p:sldId id="300" r:id="rId15"/>
    <p:sldId id="301" r:id="rId16"/>
    <p:sldId id="281" r:id="rId17"/>
    <p:sldId id="282" r:id="rId18"/>
    <p:sldId id="283" r:id="rId19"/>
    <p:sldId id="285" r:id="rId20"/>
    <p:sldId id="286" r:id="rId21"/>
    <p:sldId id="287" r:id="rId22"/>
    <p:sldId id="312" r:id="rId23"/>
    <p:sldId id="308" r:id="rId24"/>
    <p:sldId id="309" r:id="rId25"/>
    <p:sldId id="310" r:id="rId26"/>
    <p:sldId id="311" r:id="rId27"/>
    <p:sldId id="288" r:id="rId28"/>
    <p:sldId id="289" r:id="rId29"/>
    <p:sldId id="315" r:id="rId30"/>
    <p:sldId id="316" r:id="rId31"/>
    <p:sldId id="317" r:id="rId32"/>
    <p:sldId id="318" r:id="rId33"/>
    <p:sldId id="290" r:id="rId34"/>
    <p:sldId id="291" r:id="rId35"/>
    <p:sldId id="292" r:id="rId36"/>
    <p:sldId id="293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24242"/>
    <a:srgbClr val="E64626"/>
    <a:srgbClr val="014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02" autoAdjust="0"/>
    <p:restoredTop sz="99428" autoAdjust="0"/>
  </p:normalViewPr>
  <p:slideViewPr>
    <p:cSldViewPr snapToGrid="0" snapToObjects="1">
      <p:cViewPr>
        <p:scale>
          <a:sx n="80" d="100"/>
          <a:sy n="80" d="100"/>
        </p:scale>
        <p:origin x="-1378" y="-298"/>
      </p:cViewPr>
      <p:guideLst>
        <p:guide orient="horz" pos="2120"/>
        <p:guide pos="2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5" d="100"/>
        <a:sy n="18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1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PT Template background file_Red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587875" y="0"/>
            <a:ext cx="4556125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7136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Placeholder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419100"/>
            <a:ext cx="4035425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71859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USY_MB1_PMS_1_Colour_Standard_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69908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 marL="742950" indent="-285750">
              <a:lnSpc>
                <a:spcPct val="90000"/>
              </a:lnSpc>
              <a:buFont typeface="Lucida Grande"/>
              <a:buChar char="–"/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4" name="Picture 7" descr="USY_MB1_PMS_1_Colour_Standard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583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59925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9925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5" name="Picture 7" descr="USY_MB1_PMS_1_Colour_Standard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865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4025" y="4965944"/>
            <a:ext cx="4038600" cy="5376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360488"/>
            <a:ext cx="4038600" cy="35925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9925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7" name="Picture 7" descr="USY_MB1_PMS_1_Colour_Standard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226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2"/>
          </p:nvPr>
        </p:nvSpPr>
        <p:spPr>
          <a:xfrm>
            <a:off x="457200" y="1360489"/>
            <a:ext cx="4038600" cy="35925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9925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4957763"/>
            <a:ext cx="4038600" cy="5376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6" name="Picture 7" descr="USY_MB1_PMS_1_Colour_Standard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505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457200" y="1360489"/>
            <a:ext cx="4038600" cy="3554412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99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4912044"/>
            <a:ext cx="4038600" cy="5376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7" name="Picture 7" descr="USY_MB1_PMS_1_Colour_Standard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921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/>
        <p:txBody>
          <a:bodyPr anchor="ctr" anchorCtr="1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4" name="Picture 7" descr="USY_MB1_PMS_1_Colour_Standard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688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3" name="Picture 7" descr="USY_MB1_PMS_1_Colour_Standard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495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USY_MB1_PMS_1_Colour_Standard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349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 Template background file_Red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344" y="0"/>
            <a:ext cx="4581600" cy="6872400"/>
          </a:xfrm>
          <a:prstGeom prst="rect">
            <a:avLst/>
          </a:prstGeo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xtLst/>
        </p:spPr>
      </p:pic>
      <p:pic>
        <p:nvPicPr>
          <p:cNvPr id="2" name="Picture 1" descr="269F7152-Edit.jpg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344" y="-1"/>
            <a:ext cx="4581600" cy="6875925"/>
          </a:xfrm>
          <a:prstGeom prst="rect">
            <a:avLst/>
          </a:prstGeom>
        </p:spPr>
      </p:pic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6950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USY_MB1_PMS_1_Colour_Reversed_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348302"/>
            <a:ext cx="8388586" cy="443577"/>
          </a:xfrm>
        </p:spPr>
        <p:txBody>
          <a:bodyPr anchor="t"/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2765" y="799353"/>
            <a:ext cx="8387705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54455" y="1800412"/>
            <a:ext cx="8226486" cy="4635496"/>
          </a:xfrm>
          <a:solidFill>
            <a:srgbClr val="D9D9D9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pic>
        <p:nvPicPr>
          <p:cNvPr id="10" name="Picture 7" descr="USY_MB1_PMS_1_Colour_Standard_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425" y="60579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799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Template background file_Blu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443577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2766" y="2248650"/>
            <a:ext cx="3947992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9596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 background file_Yellow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443577"/>
          </a:xfrm>
        </p:spPr>
        <p:txBody>
          <a:bodyPr anchor="t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2766" y="2248650"/>
            <a:ext cx="3947992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7554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 background file_Charcoal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443577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2766" y="2248650"/>
            <a:ext cx="3947992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3091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 Template background file_Red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013" y="0"/>
            <a:ext cx="4598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0162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 Template background file_Red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6600" y="-8711"/>
            <a:ext cx="4597400" cy="687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369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 Template background file_Red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269F8271-Edit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6600" y="0"/>
            <a:ext cx="4597399" cy="6898609"/>
          </a:xfrm>
          <a:prstGeom prst="rect">
            <a:avLst/>
          </a:prstGeom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369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 background file_Red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15104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1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" name="Picture 7" descr="USY_MB1_PMS_1_Colour_Standard_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587876" y="418354"/>
            <a:ext cx="4150358" cy="6017555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1838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Placeholder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419100"/>
            <a:ext cx="4035425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77600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Placeholder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419100"/>
            <a:ext cx="4035425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71526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174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Insert slide title here… </a:t>
            </a:r>
            <a:r>
              <a:rPr lang="en-US" dirty="0" smtClean="0"/>
              <a:t>28pt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8900"/>
            <a:ext cx="8229600" cy="4767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smtClean="0"/>
              <a:t>Sub-heading Bold… 24pt</a:t>
            </a:r>
          </a:p>
          <a:p>
            <a:pPr lvl="0"/>
            <a:r>
              <a:rPr lang="en-US" dirty="0" smtClean="0"/>
              <a:t>Add body copy </a:t>
            </a:r>
          </a:p>
          <a:p>
            <a:r>
              <a:rPr lang="en-US" dirty="0" smtClean="0"/>
              <a:t>Add bullet point</a:t>
            </a:r>
          </a:p>
          <a:p>
            <a:r>
              <a:rPr lang="en-US" dirty="0" smtClean="0"/>
              <a:t>Add bullet point</a:t>
            </a:r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381000" y="6356350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b="0" i="0" u="none" strike="noStrike" kern="1200" baseline="0" smtClean="0">
                <a:solidFill>
                  <a:schemeClr val="tx1"/>
                </a:solidFill>
                <a:latin typeface="Tw Cen MT"/>
                <a:ea typeface="+mn-ea"/>
                <a:cs typeface="Tw Cen M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/>
              <a:t>The University of Sydney</a:t>
            </a: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6629400" y="6356350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Tw Cen MT"/>
                <a:ea typeface="+mn-ea"/>
                <a:cs typeface="Tw Cen M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Page </a:t>
            </a:r>
            <a:fld id="{3B11C02F-2186-5E4E-90C0-5210A150EF9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4" r:id="rId3"/>
    <p:sldLayoutId id="2147483715" r:id="rId4"/>
    <p:sldLayoutId id="2147483716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11" r:id="rId20"/>
    <p:sldLayoutId id="2147483712" r:id="rId21"/>
    <p:sldLayoutId id="2147483713" r:id="rId22"/>
    <p:sldLayoutId id="2147483714" r:id="rId23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accent1"/>
          </a:solidFill>
          <a:latin typeface="Tw Cen MT"/>
          <a:ea typeface="ＭＳ Ｐゴシック" charset="0"/>
          <a:cs typeface="Tw Cen MT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Lucida Grande" charset="0"/>
        <a:buChar char="–"/>
        <a:defRPr sz="24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rtsparrow.com/" TargetMode="Externa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RfvzYzLE-yI" TargetMode="Externa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uMMfHZUNpZY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6.emf"/><Relationship Id="rId4" Type="http://schemas.openxmlformats.org/officeDocument/2006/relationships/oleObject" Target="../embeddings/Microsoft_Visio_2003-2010_Drawing1.vsd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-outreach.phy.cam.ac.uk/camphy/museum/area8/display1.htm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-outreach.phy.cam.ac.uk/camphy/museum/area8/display1.htm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BQ7ihITrmd8?list=PLXSDVg9HvDBgbD-ogz1ef5wyUxuie84AB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bster.com/" TargetMode="Externa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MSpBtX-OTKQ" TargetMode="Externa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Remote laboratories and mediated interactions</a:t>
            </a:r>
            <a:r>
              <a:rPr lang="en-AU" dirty="0" smtClean="0"/>
              <a:t>:</a:t>
            </a:r>
            <a:br>
              <a:rPr lang="en-AU" dirty="0" smtClean="0"/>
            </a:br>
            <a:r>
              <a:rPr lang="en-AU" b="0" dirty="0" smtClean="0">
                <a:solidFill>
                  <a:schemeClr val="tx1"/>
                </a:solidFill>
                <a:latin typeface="Tw Cen MT" charset="0"/>
              </a:rPr>
              <a:t>The </a:t>
            </a:r>
            <a:r>
              <a:rPr lang="en-AU" b="0" dirty="0">
                <a:solidFill>
                  <a:schemeClr val="tx1"/>
                </a:solidFill>
                <a:latin typeface="Tw Cen MT" charset="0"/>
              </a:rPr>
              <a:t>real opportunity for enhancing </a:t>
            </a:r>
            <a:r>
              <a:rPr lang="en-AU" b="0" dirty="0" smtClean="0">
                <a:solidFill>
                  <a:schemeClr val="tx1"/>
                </a:solidFill>
                <a:latin typeface="Tw Cen MT" charset="0"/>
              </a:rPr>
              <a:t>learning</a:t>
            </a:r>
            <a:r>
              <a:rPr lang="en-US" b="0" dirty="0">
                <a:solidFill>
                  <a:schemeClr val="tx1"/>
                </a:solidFill>
                <a:latin typeface="Tw Cen MT" charset="0"/>
              </a:rPr>
              <a:t/>
            </a:r>
            <a:br>
              <a:rPr lang="en-US" b="0" dirty="0">
                <a:solidFill>
                  <a:schemeClr val="tx1"/>
                </a:solidFill>
                <a:latin typeface="Tw Cen MT" charset="0"/>
              </a:rPr>
            </a:br>
            <a:endParaRPr lang="en-US" b="0" dirty="0">
              <a:solidFill>
                <a:schemeClr val="tx1"/>
              </a:solidFill>
              <a:latin typeface="Tw Cen MT" charset="0"/>
            </a:endParaRPr>
          </a:p>
        </p:txBody>
      </p:sp>
      <p:sp>
        <p:nvSpPr>
          <p:cNvPr id="1638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381884" y="4213456"/>
            <a:ext cx="3963817" cy="852488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Tw Cen MT" charset="0"/>
              </a:rPr>
              <a:t>Professor David Lowe</a:t>
            </a:r>
            <a:endParaRPr lang="en-US" dirty="0">
              <a:latin typeface="Tw Cen MT" charset="0"/>
            </a:endParaRPr>
          </a:p>
          <a:p>
            <a:pPr marL="0" indent="0">
              <a:buNone/>
            </a:pPr>
            <a:r>
              <a:rPr lang="en-US" dirty="0" smtClean="0">
                <a:latin typeface="Tw Cen MT" charset="0"/>
              </a:rPr>
              <a:t>Faculty of Engineering and IT</a:t>
            </a:r>
          </a:p>
          <a:p>
            <a:pPr marL="0" indent="0">
              <a:buNone/>
            </a:pPr>
            <a:r>
              <a:rPr lang="en-US" dirty="0" smtClean="0">
                <a:latin typeface="Tw Cen MT" charset="0"/>
              </a:rPr>
              <a:t>The University of Sydney</a:t>
            </a:r>
            <a:endParaRPr lang="en-US" dirty="0">
              <a:latin typeface="Tw Cen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Simulations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1358900"/>
            <a:ext cx="8229600" cy="4767263"/>
          </a:xfrm>
        </p:spPr>
        <p:txBody>
          <a:bodyPr/>
          <a:lstStyle/>
          <a:p>
            <a:pPr lvl="0" fontAlgn="ctr"/>
            <a:r>
              <a:rPr lang="en-AU" dirty="0">
                <a:solidFill>
                  <a:schemeClr val="accent1"/>
                </a:solidFill>
                <a:latin typeface="Tw Cen MT" charset="0"/>
                <a:hlinkClick r:id="rId3"/>
              </a:rPr>
              <a:t>https://www.smartsparrow.com</a:t>
            </a:r>
            <a:r>
              <a:rPr lang="en-AU" dirty="0" smtClean="0">
                <a:solidFill>
                  <a:schemeClr val="accent1"/>
                </a:solidFill>
                <a:latin typeface="Tw Cen MT" charset="0"/>
                <a:hlinkClick r:id="rId3"/>
              </a:rPr>
              <a:t>/</a:t>
            </a:r>
            <a:r>
              <a:rPr lang="en-AU" dirty="0" smtClean="0">
                <a:solidFill>
                  <a:schemeClr val="accent1"/>
                </a:solidFill>
                <a:latin typeface="Tw Cen MT" charset="0"/>
              </a:rPr>
              <a:t>    </a:t>
            </a:r>
            <a:r>
              <a:rPr lang="en-AU" sz="1400" dirty="0" smtClean="0">
                <a:solidFill>
                  <a:schemeClr val="accent1"/>
                </a:solidFill>
                <a:latin typeface="Tw Cen MT" charset="0"/>
              </a:rPr>
              <a:t>(from 2:10)</a:t>
            </a:r>
            <a:endParaRPr lang="en-AU" sz="2800" dirty="0"/>
          </a:p>
        </p:txBody>
      </p:sp>
      <p:pic>
        <p:nvPicPr>
          <p:cNvPr id="5" name="RfvzYzLE-yI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34532" y="1885950"/>
            <a:ext cx="6841067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6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Simulations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Virtual worlds  </a:t>
            </a:r>
            <a:r>
              <a:rPr lang="en-AU" sz="1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(0:50)</a:t>
            </a:r>
            <a:endParaRPr lang="en-AU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endParaRPr lang="en-AU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</p:txBody>
      </p:sp>
      <p:pic>
        <p:nvPicPr>
          <p:cNvPr id="5" name="uMMfHZUNpZY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38225" y="1847850"/>
            <a:ext cx="6942667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2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Are simulations a golden bullet?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8900"/>
            <a:ext cx="5105400" cy="4767263"/>
          </a:xfrm>
        </p:spPr>
        <p:txBody>
          <a:bodyPr>
            <a:normAutofit/>
          </a:bodyPr>
          <a:lstStyle/>
          <a:p>
            <a:pPr lvl="0" fontAlgn="ctr"/>
            <a:r>
              <a:rPr lang="en-AU" dirty="0" smtClean="0">
                <a:solidFill>
                  <a:schemeClr val="accent1"/>
                </a:solidFill>
              </a:rPr>
              <a:t>Sometimes</a:t>
            </a:r>
            <a:r>
              <a:rPr lang="en-AU" dirty="0">
                <a:solidFill>
                  <a:schemeClr val="accent1"/>
                </a:solidFill>
              </a:rPr>
              <a:t>, but only sometimes</a:t>
            </a:r>
            <a:r>
              <a:rPr lang="en-AU" dirty="0" smtClean="0">
                <a:solidFill>
                  <a:schemeClr val="accent1"/>
                </a:solidFill>
              </a:rPr>
              <a:t>?</a:t>
            </a:r>
          </a:p>
          <a:p>
            <a:pPr lvl="0" fontAlgn="ctr"/>
            <a:r>
              <a:rPr lang="en-US" dirty="0" smtClean="0">
                <a:solidFill>
                  <a:schemeClr val="accent1"/>
                </a:solidFill>
              </a:rPr>
              <a:t>Consider the “ball race”….</a:t>
            </a:r>
          </a:p>
          <a:p>
            <a:pPr lvl="1" fontAlgn="ctr"/>
            <a:r>
              <a:rPr lang="en-US" dirty="0" smtClean="0">
                <a:solidFill>
                  <a:schemeClr val="accent1"/>
                </a:solidFill>
              </a:rPr>
              <a:t>Which ball will reach the end first?</a:t>
            </a:r>
            <a:endParaRPr lang="en-AU" dirty="0" smtClean="0">
              <a:solidFill>
                <a:schemeClr val="accent1"/>
              </a:solidFill>
            </a:endParaRPr>
          </a:p>
          <a:p>
            <a:pPr lvl="0" rtl="0" fontAlgn="ctr"/>
            <a:endParaRPr lang="en-AU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Experiment vs Simulation</a:t>
            </a:r>
          </a:p>
          <a:p>
            <a:pPr lvl="1" fontAlgn="ctr"/>
            <a:r>
              <a:rPr lang="en-AU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Different learning outcomes!</a:t>
            </a:r>
          </a:p>
          <a:p>
            <a:pPr lvl="1" fontAlgn="ctr"/>
            <a:r>
              <a:rPr lang="en-AU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But why?  Engagement? Belief?</a:t>
            </a:r>
            <a:br>
              <a:rPr lang="en-AU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</a:br>
            <a:endParaRPr lang="en-AU" sz="20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Sometimes real experimentation is important!</a:t>
            </a:r>
          </a:p>
          <a:p>
            <a:pPr fontAlgn="ctr"/>
            <a:r>
              <a:rPr lang="en-US" dirty="0" smtClean="0">
                <a:solidFill>
                  <a:schemeClr val="accent1"/>
                </a:solidFill>
                <a:latin typeface="Tw Cen MT" charset="0"/>
              </a:rPr>
              <a:t>Even further - d</a:t>
            </a:r>
            <a:r>
              <a:rPr lang="en-US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ifferences between:</a:t>
            </a:r>
          </a:p>
          <a:p>
            <a:pPr lvl="1" fontAlgn="ctr"/>
            <a:r>
              <a:rPr lang="en-US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Proximal vs Remote vs Simulations</a:t>
            </a:r>
            <a:endParaRPr lang="en-AU" sz="20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800725" y="1417637"/>
            <a:ext cx="2705100" cy="2932776"/>
            <a:chOff x="5800725" y="1417637"/>
            <a:chExt cx="2705100" cy="2932776"/>
          </a:xfrm>
        </p:grpSpPr>
        <p:grpSp>
          <p:nvGrpSpPr>
            <p:cNvPr id="26" name="Group 25"/>
            <p:cNvGrpSpPr/>
            <p:nvPr/>
          </p:nvGrpSpPr>
          <p:grpSpPr>
            <a:xfrm>
              <a:off x="5800725" y="1417637"/>
              <a:ext cx="2637245" cy="2932776"/>
              <a:chOff x="5800725" y="1417637"/>
              <a:chExt cx="2637245" cy="293277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5943600" y="1511300"/>
                <a:ext cx="2428875" cy="660400"/>
                <a:chOff x="5791200" y="1358900"/>
                <a:chExt cx="2428875" cy="660400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5791200" y="1358900"/>
                  <a:ext cx="647700" cy="6604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6438900" y="2019300"/>
                  <a:ext cx="114300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H="1">
                  <a:off x="7572375" y="1358900"/>
                  <a:ext cx="647700" cy="6604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/>
            </p:nvGrpSpPr>
            <p:grpSpPr>
              <a:xfrm>
                <a:off x="6009095" y="3080415"/>
                <a:ext cx="2428875" cy="1219135"/>
                <a:chOff x="5943600" y="1511300"/>
                <a:chExt cx="2428875" cy="1219135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5943600" y="1511300"/>
                  <a:ext cx="1076325" cy="112712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flipH="1">
                  <a:off x="7296150" y="1577975"/>
                  <a:ext cx="1076325" cy="112712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Arc 19"/>
                <p:cNvSpPr/>
                <p:nvPr/>
              </p:nvSpPr>
              <p:spPr>
                <a:xfrm rot="8292802">
                  <a:off x="6960993" y="2259225"/>
                  <a:ext cx="429830" cy="471210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  <p:pic>
            <p:nvPicPr>
              <p:cNvPr id="6146" name="Picture 2" descr="C:\Users\dbl\AppData\Local\Microsoft\Windows\INetCache\IE\FHQBNK5D\Red_ball[1].png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2637" y="1417637"/>
                <a:ext cx="452438" cy="447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5800725" y="1577975"/>
                <a:ext cx="2428875" cy="660400"/>
                <a:chOff x="5791200" y="1358900"/>
                <a:chExt cx="2428875" cy="660400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5791200" y="1358900"/>
                  <a:ext cx="647700" cy="6604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>
                  <a:off x="6438900" y="2019300"/>
                  <a:ext cx="114300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 flipH="1">
                  <a:off x="7572375" y="1358900"/>
                  <a:ext cx="647700" cy="6604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7" name="Picture 2" descr="C:\Users\dbl\AppData\Local\Microsoft\Windows\INetCache\IE\FHQBNK5D\Red_ball[1].png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8837" y="3002690"/>
                <a:ext cx="452438" cy="447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5870982" y="3131278"/>
                <a:ext cx="2428875" cy="1219135"/>
                <a:chOff x="5943600" y="1511300"/>
                <a:chExt cx="2428875" cy="1219135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5943600" y="1511300"/>
                  <a:ext cx="1076325" cy="112712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flipH="1">
                  <a:off x="7296150" y="1577975"/>
                  <a:ext cx="1076325" cy="112712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Arc 24"/>
                <p:cNvSpPr/>
                <p:nvPr/>
              </p:nvSpPr>
              <p:spPr>
                <a:xfrm rot="8292802">
                  <a:off x="6960993" y="2259225"/>
                  <a:ext cx="429830" cy="471210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</p:grpSp>
        <p:cxnSp>
          <p:nvCxnSpPr>
            <p:cNvPr id="29" name="Straight Connector 28"/>
            <p:cNvCxnSpPr/>
            <p:nvPr/>
          </p:nvCxnSpPr>
          <p:spPr>
            <a:xfrm>
              <a:off x="8020050" y="1644650"/>
              <a:ext cx="485775" cy="0"/>
            </a:xfrm>
            <a:prstGeom prst="line">
              <a:avLst/>
            </a:prstGeom>
            <a:ln w="19050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8020050" y="3273425"/>
              <a:ext cx="485775" cy="0"/>
            </a:xfrm>
            <a:prstGeom prst="line">
              <a:avLst/>
            </a:prstGeom>
            <a:ln w="19050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649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Remote laboratories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9375"/>
            <a:ext cx="8229600" cy="4441825"/>
          </a:xfrm>
        </p:spPr>
        <p:txBody>
          <a:bodyPr>
            <a:normAutofit lnSpcReduction="10000"/>
          </a:bodyPr>
          <a:lstStyle/>
          <a:p>
            <a:pPr lvl="0" fontAlgn="ctr"/>
            <a:r>
              <a:rPr lang="en-AU" dirty="0" smtClean="0">
                <a:solidFill>
                  <a:schemeClr val="accent1"/>
                </a:solidFill>
                <a:latin typeface="Tw Cen MT" charset="0"/>
              </a:rPr>
              <a:t>Remote labs allow </a:t>
            </a:r>
            <a:r>
              <a:rPr lang="en-AU" dirty="0">
                <a:solidFill>
                  <a:schemeClr val="accent1"/>
                </a:solidFill>
                <a:latin typeface="Tw Cen MT" charset="0"/>
              </a:rPr>
              <a:t>students to use the internet to remotely access, in real-time, physical laboratory equipment</a:t>
            </a:r>
            <a:r>
              <a:rPr lang="en-AU" dirty="0" smtClean="0">
                <a:solidFill>
                  <a:schemeClr val="accent1"/>
                </a:solidFill>
                <a:latin typeface="Tw Cen MT" charset="0"/>
              </a:rPr>
              <a:t>.</a:t>
            </a:r>
          </a:p>
          <a:p>
            <a:pPr lvl="1" fontAlgn="ctr"/>
            <a:r>
              <a:rPr lang="en-AU" dirty="0" smtClean="0">
                <a:solidFill>
                  <a:schemeClr val="accent1"/>
                </a:solidFill>
                <a:latin typeface="Tw Cen MT" charset="0"/>
              </a:rPr>
              <a:t>The </a:t>
            </a:r>
            <a:r>
              <a:rPr lang="en-AU" dirty="0">
                <a:solidFill>
                  <a:schemeClr val="accent1"/>
                </a:solidFill>
                <a:latin typeface="Tw Cen MT" charset="0"/>
              </a:rPr>
              <a:t>interaction is supported by using sensors and cameras so that the student can monitor the laboratory equipment and actuators so that the equipment can be controlled. </a:t>
            </a:r>
            <a:endParaRPr lang="en-AU" dirty="0" smtClean="0">
              <a:solidFill>
                <a:schemeClr val="accent1"/>
              </a:solidFill>
              <a:latin typeface="Tw Cen MT" charset="0"/>
            </a:endParaRPr>
          </a:p>
          <a:p>
            <a:pPr lvl="2" fontAlgn="ctr"/>
            <a:endParaRPr lang="en-AU" dirty="0">
              <a:solidFill>
                <a:schemeClr val="accent1"/>
              </a:solidFill>
              <a:latin typeface="Tw Cen MT" charset="0"/>
            </a:endParaRPr>
          </a:p>
          <a:p>
            <a:pPr fontAlgn="ctr"/>
            <a:r>
              <a:rPr lang="en-US" dirty="0" smtClean="0">
                <a:solidFill>
                  <a:schemeClr val="accent1"/>
                </a:solidFill>
                <a:latin typeface="Tw Cen MT" charset="0"/>
              </a:rPr>
              <a:t>Background</a:t>
            </a:r>
          </a:p>
          <a:p>
            <a:pPr lvl="1" fontAlgn="ctr"/>
            <a:r>
              <a:rPr lang="en-US" dirty="0">
                <a:solidFill>
                  <a:schemeClr val="accent1"/>
                </a:solidFill>
                <a:latin typeface="Tw Cen MT" charset="0"/>
              </a:rPr>
              <a:t>M</a:t>
            </a:r>
            <a:r>
              <a:rPr lang="en-US" dirty="0" smtClean="0">
                <a:solidFill>
                  <a:schemeClr val="accent1"/>
                </a:solidFill>
                <a:latin typeface="Tw Cen MT" charset="0"/>
              </a:rPr>
              <a:t>id-1990’s – mid-2000’s : Technical challenges</a:t>
            </a:r>
          </a:p>
          <a:p>
            <a:pPr lvl="1" fontAlgn="ctr"/>
            <a:r>
              <a:rPr lang="en-US" dirty="0" smtClean="0">
                <a:solidFill>
                  <a:schemeClr val="accent1"/>
                </a:solidFill>
                <a:latin typeface="Tw Cen MT" charset="0"/>
                <a:sym typeface="Wingdings" panose="05000000000000000000" pitchFamily="2" charset="2"/>
              </a:rPr>
              <a:t>Mid-2000’s – mid-2010’s : Logistical management</a:t>
            </a:r>
          </a:p>
          <a:p>
            <a:pPr lvl="1" fontAlgn="ctr"/>
            <a:r>
              <a:rPr lang="en-US" dirty="0" smtClean="0">
                <a:solidFill>
                  <a:schemeClr val="accent1"/>
                </a:solidFill>
                <a:latin typeface="Tw Cen MT" charset="0"/>
                <a:sym typeface="Wingdings" panose="05000000000000000000" pitchFamily="2" charset="2"/>
              </a:rPr>
              <a:t>Mid-2010’s </a:t>
            </a:r>
            <a:r>
              <a:rPr lang="en-US" dirty="0">
                <a:solidFill>
                  <a:schemeClr val="accent1"/>
                </a:solidFill>
                <a:latin typeface="Tw Cen MT" charset="0"/>
                <a:sym typeface="Wingdings" panose="05000000000000000000" pitchFamily="2" charset="2"/>
              </a:rPr>
              <a:t>–</a:t>
            </a:r>
            <a:r>
              <a:rPr lang="en-US" dirty="0" smtClean="0">
                <a:solidFill>
                  <a:schemeClr val="accent1"/>
                </a:solidFill>
                <a:latin typeface="Tw Cen MT" charset="0"/>
                <a:sym typeface="Wingdings" panose="05000000000000000000" pitchFamily="2" charset="2"/>
              </a:rPr>
              <a:t> …              : </a:t>
            </a:r>
            <a:r>
              <a:rPr lang="en-US" dirty="0">
                <a:solidFill>
                  <a:schemeClr val="accent1"/>
                </a:solidFill>
                <a:latin typeface="Tw Cen MT" charset="0"/>
                <a:sym typeface="Wingdings" panose="05000000000000000000" pitchFamily="2" charset="2"/>
              </a:rPr>
              <a:t>Educational design</a:t>
            </a:r>
            <a:r>
              <a:rPr lang="en-US" dirty="0" smtClean="0">
                <a:solidFill>
                  <a:schemeClr val="accent1"/>
                </a:solidFill>
                <a:latin typeface="Tw Cen MT" charset="0"/>
                <a:sym typeface="Wingdings" panose="05000000000000000000" pitchFamily="2" charset="2"/>
              </a:rPr>
              <a:t>  </a:t>
            </a:r>
          </a:p>
          <a:p>
            <a:pPr lvl="1" fontAlgn="ctr"/>
            <a:endParaRPr lang="en-US" dirty="0" smtClean="0">
              <a:solidFill>
                <a:schemeClr val="accent1"/>
              </a:solidFill>
              <a:latin typeface="Tw Cen MT" charset="0"/>
            </a:endParaRPr>
          </a:p>
          <a:p>
            <a:pPr lvl="0" rtl="0" fontAlgn="ctr"/>
            <a:r>
              <a:rPr lang="en-US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Do they work?</a:t>
            </a:r>
          </a:p>
          <a:p>
            <a:pPr lvl="1" fontAlgn="ctr"/>
            <a:r>
              <a:rPr lang="en-US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Different modalities suit different 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51638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Remote laboratories - examples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767263"/>
          </a:xfrm>
        </p:spPr>
        <p:txBody>
          <a:bodyPr>
            <a:normAutofit/>
          </a:bodyPr>
          <a:lstStyle/>
          <a:p>
            <a:pPr lvl="0" fontAlgn="ctr"/>
            <a:r>
              <a:rPr lang="en-AU" dirty="0">
                <a:solidFill>
                  <a:schemeClr val="accent1"/>
                </a:solidFill>
                <a:latin typeface="Tw Cen MT" charset="0"/>
              </a:rPr>
              <a:t>https://</a:t>
            </a:r>
            <a:r>
              <a:rPr lang="en-AU" dirty="0" smtClean="0">
                <a:solidFill>
                  <a:schemeClr val="accent1"/>
                </a:solidFill>
                <a:latin typeface="Tw Cen MT" charset="0"/>
              </a:rPr>
              <a:t>remotelabs.eng.uts.edu.au/</a:t>
            </a:r>
            <a:endParaRPr lang="en-AU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250" y="1752600"/>
            <a:ext cx="3958075" cy="387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7725" y="1752600"/>
            <a:ext cx="4343400" cy="448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20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Remote laboratories - examples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767263"/>
          </a:xfrm>
        </p:spPr>
        <p:txBody>
          <a:bodyPr>
            <a:normAutofit/>
          </a:bodyPr>
          <a:lstStyle/>
          <a:p>
            <a:pPr lvl="0" fontAlgn="ctr"/>
            <a:r>
              <a:rPr lang="en-AU" dirty="0">
                <a:solidFill>
                  <a:schemeClr val="accent1"/>
                </a:solidFill>
                <a:latin typeface="Tw Cen MT" charset="0"/>
              </a:rPr>
              <a:t>https://</a:t>
            </a:r>
            <a:r>
              <a:rPr lang="en-AU" dirty="0" smtClean="0">
                <a:solidFill>
                  <a:schemeClr val="accent1"/>
                </a:solidFill>
                <a:latin typeface="Tw Cen MT" charset="0"/>
              </a:rPr>
              <a:t>remotelabs.eng.uts.edu.au/</a:t>
            </a:r>
            <a:endParaRPr lang="en-AU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3674" y="1525775"/>
            <a:ext cx="5000625" cy="51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5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Remote laboratories - examples</a:t>
            </a:r>
            <a:endParaRPr lang="en-AU" dirty="0"/>
          </a:p>
        </p:txBody>
      </p:sp>
      <p:pic>
        <p:nvPicPr>
          <p:cNvPr id="16" name="Picture 15" descr="Closeup of reactor after injection of tracer dye © Richard Wes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6" y="1340768"/>
            <a:ext cx="2195736" cy="3555848"/>
          </a:xfrm>
          <a:prstGeom prst="rect">
            <a:avLst/>
          </a:prstGeom>
          <a:noFill/>
        </p:spPr>
      </p:pic>
      <p:pic>
        <p:nvPicPr>
          <p:cNvPr id="17" name="Picture 2" descr="C:\Users\dbl\Data\Projects\Remote Labs\LabShare\Photos\remote 06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1028" y="1340768"/>
            <a:ext cx="3613140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4194418"/>
            <a:ext cx="3024336" cy="225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 descr="C:\Users\dbl\Pictures\Images-Remote Labs\Main Photos\ShakeTable by Luke\IMG_073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1028" y="4194418"/>
            <a:ext cx="3301497" cy="225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dbl\Pictures\Images-Remote Labs\Main Photos\Photos RL Water Level Rig 2010 LYE\DSC_062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887" y="5013176"/>
            <a:ext cx="216586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dbl\Pictures\Images-Remote Labs\Main Photos\iRobot\P8230034-sm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380591"/>
            <a:ext cx="2304256" cy="26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90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Remote laboratories - variations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rtl="0" fontAlgn="ctr"/>
            <a:r>
              <a:rPr lang="en-US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Interaction timing</a:t>
            </a:r>
          </a:p>
          <a:p>
            <a:pPr lvl="1" fontAlgn="ctr"/>
            <a:r>
              <a:rPr lang="en-US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Batch vs Interactive</a:t>
            </a:r>
          </a:p>
          <a:p>
            <a:pPr lvl="0" rtl="0" fontAlgn="ctr"/>
            <a:r>
              <a:rPr lang="en-US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User Access</a:t>
            </a:r>
          </a:p>
          <a:p>
            <a:pPr lvl="1" fontAlgn="ctr"/>
            <a:r>
              <a:rPr lang="en-US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Direct Access vs Queuing vs Booking</a:t>
            </a:r>
          </a:p>
          <a:p>
            <a:pPr lvl="0" rtl="0" fontAlgn="ctr"/>
            <a:r>
              <a:rPr lang="en-US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Interaction Type</a:t>
            </a:r>
          </a:p>
          <a:p>
            <a:pPr lvl="1" fontAlgn="ctr"/>
            <a:r>
              <a:rPr lang="en-US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Monitoring vs Control</a:t>
            </a:r>
          </a:p>
          <a:p>
            <a:pPr lvl="0" rtl="0" fontAlgn="ctr"/>
            <a:r>
              <a:rPr lang="en-US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Lab Purpose</a:t>
            </a:r>
          </a:p>
          <a:p>
            <a:pPr lvl="1" fontAlgn="ctr"/>
            <a:r>
              <a:rPr lang="en-US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Teaching vs Research vs Industry</a:t>
            </a:r>
          </a:p>
          <a:p>
            <a:pPr lvl="0" rtl="0" fontAlgn="ctr"/>
            <a:r>
              <a:rPr lang="en-US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Experiment Location</a:t>
            </a:r>
          </a:p>
          <a:p>
            <a:pPr lvl="1" fontAlgn="ctr"/>
            <a:r>
              <a:rPr lang="en-US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Lab-based vs Embedded into Industry</a:t>
            </a:r>
          </a:p>
          <a:p>
            <a:pPr lvl="0" rtl="0" fontAlgn="ctr"/>
            <a:r>
              <a:rPr lang="en-US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Lab Interface</a:t>
            </a:r>
          </a:p>
          <a:p>
            <a:pPr lvl="1" fontAlgn="ctr"/>
            <a:r>
              <a:rPr lang="en-US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Standalone Client vs Web vs Virtual World vs …</a:t>
            </a:r>
          </a:p>
        </p:txBody>
      </p:sp>
    </p:spTree>
    <p:extLst>
      <p:ext uri="{BB962C8B-B14F-4D97-AF65-F5344CB8AC3E}">
        <p14:creationId xmlns:p14="http://schemas.microsoft.com/office/powerpoint/2010/main" val="188685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US" b="0" dirty="0" smtClean="0"/>
              <a:t>W</a:t>
            </a:r>
            <a:r>
              <a:rPr lang="en-US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hat benefits do the labs provide?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ctr"/>
            <a:r>
              <a:rPr lang="en-US" dirty="0" smtClean="0">
                <a:solidFill>
                  <a:schemeClr val="accent1"/>
                </a:solidFill>
              </a:rPr>
              <a:t>Generation </a:t>
            </a:r>
            <a:r>
              <a:rPr lang="en-US" dirty="0">
                <a:solidFill>
                  <a:schemeClr val="accent1"/>
                </a:solidFill>
              </a:rPr>
              <a:t>1: flexible </a:t>
            </a:r>
            <a:r>
              <a:rPr lang="en-US" dirty="0" smtClean="0">
                <a:solidFill>
                  <a:schemeClr val="accent1"/>
                </a:solidFill>
              </a:rPr>
              <a:t>access</a:t>
            </a:r>
          </a:p>
          <a:p>
            <a:pPr lvl="1" fontAlgn="ctr"/>
            <a:r>
              <a:rPr lang="en-US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Opportunity for better experiences</a:t>
            </a:r>
          </a:p>
          <a:p>
            <a:pPr lvl="1" fontAlgn="ctr"/>
            <a:r>
              <a:rPr lang="en-US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Improved 'time-on-experiment', more exploration, ...</a:t>
            </a:r>
          </a:p>
          <a:p>
            <a:pPr lvl="1" fontAlgn="ctr"/>
            <a:endParaRPr lang="en-US" dirty="0">
              <a:solidFill>
                <a:schemeClr val="accent1"/>
              </a:solidFill>
              <a:latin typeface="Tw Cen MT" charset="0"/>
            </a:endParaRPr>
          </a:p>
          <a:p>
            <a:pPr lvl="0" fontAlgn="ctr"/>
            <a:r>
              <a:rPr lang="en-US" dirty="0" smtClean="0">
                <a:solidFill>
                  <a:schemeClr val="accent1"/>
                </a:solidFill>
              </a:rPr>
              <a:t>Generation 2: shared access</a:t>
            </a:r>
          </a:p>
          <a:p>
            <a:pPr lvl="1" fontAlgn="ctr"/>
            <a:r>
              <a:rPr lang="en-US" dirty="0">
                <a:solidFill>
                  <a:schemeClr val="accent1"/>
                </a:solidFill>
                <a:latin typeface="Tw Cen MT" charset="0"/>
              </a:rPr>
              <a:t>Opportunity for better labs</a:t>
            </a:r>
          </a:p>
          <a:p>
            <a:pPr lvl="2" fontAlgn="ctr"/>
            <a:r>
              <a:rPr lang="en-US" dirty="0" smtClean="0">
                <a:solidFill>
                  <a:schemeClr val="accent1"/>
                </a:solidFill>
                <a:latin typeface="Tw Cen MT" charset="0"/>
              </a:rPr>
              <a:t>e.g. MRI at </a:t>
            </a:r>
            <a:r>
              <a:rPr lang="en-US" dirty="0" err="1" smtClean="0">
                <a:solidFill>
                  <a:schemeClr val="accent1"/>
                </a:solidFill>
                <a:latin typeface="Tw Cen MT" charset="0"/>
              </a:rPr>
              <a:t>USyd</a:t>
            </a:r>
            <a:endParaRPr lang="en-US" dirty="0" smtClean="0">
              <a:solidFill>
                <a:schemeClr val="accent1"/>
              </a:solidFill>
              <a:latin typeface="Tw Cen MT" charset="0"/>
            </a:endParaRPr>
          </a:p>
          <a:p>
            <a:pPr lvl="1" fontAlgn="ctr"/>
            <a:r>
              <a:rPr lang="en-US" dirty="0" smtClean="0">
                <a:solidFill>
                  <a:schemeClr val="accent1"/>
                </a:solidFill>
                <a:latin typeface="Tw Cen MT" charset="0"/>
              </a:rPr>
              <a:t>MIT </a:t>
            </a:r>
            <a:r>
              <a:rPr lang="en-US" dirty="0">
                <a:solidFill>
                  <a:schemeClr val="accent1"/>
                </a:solidFill>
                <a:latin typeface="Tw Cen MT" charset="0"/>
              </a:rPr>
              <a:t>and Africa --&gt; some success</a:t>
            </a:r>
          </a:p>
          <a:p>
            <a:pPr lvl="1" fontAlgn="ctr"/>
            <a:r>
              <a:rPr lang="en-US" dirty="0" smtClean="0">
                <a:solidFill>
                  <a:schemeClr val="accent1"/>
                </a:solidFill>
                <a:latin typeface="Tw Cen MT" charset="0"/>
              </a:rPr>
              <a:t>Labshare </a:t>
            </a:r>
            <a:r>
              <a:rPr lang="en-US" dirty="0">
                <a:solidFill>
                  <a:schemeClr val="accent1"/>
                </a:solidFill>
                <a:latin typeface="Tw Cen MT" charset="0"/>
              </a:rPr>
              <a:t>--&gt; almost no </a:t>
            </a:r>
            <a:r>
              <a:rPr lang="en-US" dirty="0" smtClean="0">
                <a:solidFill>
                  <a:schemeClr val="accent1"/>
                </a:solidFill>
                <a:latin typeface="Tw Cen MT" charset="0"/>
              </a:rPr>
              <a:t>success</a:t>
            </a:r>
          </a:p>
          <a:p>
            <a:pPr lvl="2" fontAlgn="ctr"/>
            <a:r>
              <a:rPr lang="en-US" dirty="0" smtClean="0">
                <a:solidFill>
                  <a:schemeClr val="accent1"/>
                </a:solidFill>
                <a:latin typeface="Tw Cen MT" charset="0"/>
              </a:rPr>
              <a:t>Hurdles </a:t>
            </a:r>
            <a:r>
              <a:rPr lang="en-US" dirty="0">
                <a:solidFill>
                  <a:schemeClr val="accent1"/>
                </a:solidFill>
                <a:latin typeface="Tw Cen MT" charset="0"/>
              </a:rPr>
              <a:t>are still too high?</a:t>
            </a:r>
          </a:p>
          <a:p>
            <a:pPr lvl="1" fontAlgn="ctr"/>
            <a:endParaRPr lang="en-US" dirty="0" smtClean="0">
              <a:solidFill>
                <a:schemeClr val="accent1"/>
              </a:solidFill>
              <a:latin typeface="Tw Cen MT" charset="0"/>
            </a:endParaRPr>
          </a:p>
          <a:p>
            <a:pPr lvl="0" fontAlgn="ctr"/>
            <a:r>
              <a:rPr lang="en-US" dirty="0" smtClean="0">
                <a:solidFill>
                  <a:schemeClr val="accent1"/>
                </a:solidFill>
              </a:rPr>
              <a:t>Generation 3: ???</a:t>
            </a:r>
          </a:p>
          <a:p>
            <a:pPr fontAlgn="ctr"/>
            <a:endParaRPr lang="en-US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</p:txBody>
      </p:sp>
      <p:pic>
        <p:nvPicPr>
          <p:cNvPr id="9218" name="Picture 2" descr="Remotely accessible CT scanner at the University of Sydne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8400" y="2933700"/>
            <a:ext cx="4022725" cy="226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73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US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Generation 3: ???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rtl="0" fontAlgn="ctr"/>
            <a:r>
              <a:rPr lang="en-US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Consider existing remote</a:t>
            </a:r>
            <a:br>
              <a:rPr lang="en-US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</a:br>
            <a:r>
              <a:rPr lang="en-US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labs!</a:t>
            </a:r>
          </a:p>
          <a:p>
            <a:pPr lvl="0" rtl="0" fontAlgn="ctr"/>
            <a:endParaRPr lang="en-US" dirty="0">
              <a:solidFill>
                <a:schemeClr val="accent1"/>
              </a:solidFill>
              <a:latin typeface="Tw Cen MT" charset="0"/>
            </a:endParaRPr>
          </a:p>
          <a:p>
            <a:pPr lvl="0" rtl="0" fontAlgn="ctr"/>
            <a:endParaRPr lang="en-US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endParaRPr lang="en-US" dirty="0">
              <a:solidFill>
                <a:schemeClr val="accent1"/>
              </a:solidFill>
              <a:latin typeface="Tw Cen MT" charset="0"/>
            </a:endParaRPr>
          </a:p>
          <a:p>
            <a:pPr lvl="0" rtl="0" fontAlgn="ctr"/>
            <a:endParaRPr lang="en-US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endParaRPr lang="en-US" dirty="0">
              <a:solidFill>
                <a:schemeClr val="accent1"/>
              </a:solidFill>
              <a:latin typeface="Tw Cen MT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Almost all are duplicates of existing facilities</a:t>
            </a:r>
          </a:p>
          <a:p>
            <a:pPr lvl="1" fontAlgn="ctr"/>
            <a:r>
              <a:rPr lang="en-AU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And often constrained versions of them!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074506" y="1187250"/>
            <a:ext cx="4936889" cy="2556075"/>
            <a:chOff x="144016" y="1340768"/>
            <a:chExt cx="8748464" cy="5112568"/>
          </a:xfrm>
        </p:grpSpPr>
        <p:pic>
          <p:nvPicPr>
            <p:cNvPr id="4" name="Picture 3" descr="Closeup of reactor after injection of tracer dye © Richard West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16" y="1340768"/>
              <a:ext cx="2195736" cy="3555848"/>
            </a:xfrm>
            <a:prstGeom prst="rect">
              <a:avLst/>
            </a:prstGeom>
            <a:noFill/>
          </p:spPr>
        </p:pic>
        <p:pic>
          <p:nvPicPr>
            <p:cNvPr id="5" name="Picture 2" descr="C:\Users\dbl\Data\Projects\Remote Labs\LabShare\Photos\remote 065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028" y="1340768"/>
              <a:ext cx="3613140" cy="2708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4194418"/>
              <a:ext cx="3024336" cy="2258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3" descr="C:\Users\dbl\Pictures\Images-Remote Labs\Main Photos\ShakeTable by Luke\IMG_0732.jp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71028" y="4194418"/>
              <a:ext cx="3301497" cy="2258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dbl\Pictures\Images-Remote Labs\Main Photos\Photos RL Water Level Rig 2010 LYE\DSC_0620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87" y="5013176"/>
              <a:ext cx="2165866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dbl\Pictures\Images-Remote Labs\Main Photos\iRobot\P8230034-sm.jp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1380591"/>
              <a:ext cx="2304256" cy="2669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03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Introduction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8900"/>
            <a:ext cx="4076700" cy="4767263"/>
          </a:xfrm>
        </p:spPr>
        <p:txBody>
          <a:bodyPr>
            <a:normAutofit/>
          </a:bodyPr>
          <a:lstStyle/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David Lowe</a:t>
            </a:r>
          </a:p>
          <a:p>
            <a:pPr lvl="1" fontAlgn="ctr"/>
            <a:r>
              <a:rPr lang="en-AU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Associate Dean (Education)</a:t>
            </a:r>
            <a:endParaRPr lang="en-AU" sz="20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1" fontAlgn="ctr"/>
            <a:r>
              <a:rPr lang="en-AU" sz="2000" dirty="0" smtClean="0">
                <a:solidFill>
                  <a:schemeClr val="accent1"/>
                </a:solidFill>
                <a:latin typeface="Tw Cen MT" charset="0"/>
              </a:rPr>
              <a:t>Professor of Software Engineering</a:t>
            </a:r>
          </a:p>
          <a:p>
            <a:pPr lvl="1" fontAlgn="ctr"/>
            <a:endParaRPr lang="en-US" dirty="0">
              <a:solidFill>
                <a:schemeClr val="accent1"/>
              </a:solidFill>
              <a:latin typeface="Tw Cen MT" charset="0"/>
            </a:endParaRPr>
          </a:p>
          <a:p>
            <a:pPr fontAlgn="ctr"/>
            <a:r>
              <a:rPr lang="en-US" dirty="0" smtClean="0">
                <a:solidFill>
                  <a:schemeClr val="accent1"/>
                </a:solidFill>
                <a:latin typeface="Tw Cen MT" charset="0"/>
              </a:rPr>
              <a:t>The University of Sydney</a:t>
            </a:r>
          </a:p>
          <a:p>
            <a:pPr lvl="1" fontAlgn="ctr"/>
            <a:r>
              <a:rPr lang="en-US" dirty="0" smtClean="0">
                <a:solidFill>
                  <a:schemeClr val="accent1"/>
                </a:solidFill>
                <a:latin typeface="Tw Cen MT" charset="0"/>
              </a:rPr>
              <a:t>Founded 1850</a:t>
            </a:r>
          </a:p>
          <a:p>
            <a:pPr lvl="1" fontAlgn="ctr"/>
            <a:r>
              <a:rPr lang="en-US" dirty="0" smtClean="0">
                <a:solidFill>
                  <a:schemeClr val="accent1"/>
                </a:solidFill>
                <a:latin typeface="Tw Cen MT" charset="0"/>
              </a:rPr>
              <a:t>55,000 students, 16 Faculties</a:t>
            </a:r>
          </a:p>
          <a:p>
            <a:pPr lvl="1" fontAlgn="ctr"/>
            <a:r>
              <a:rPr lang="en-US" dirty="0" smtClean="0">
                <a:solidFill>
                  <a:schemeClr val="accent1"/>
                </a:solidFill>
                <a:latin typeface="Tw Cen MT" charset="0"/>
              </a:rPr>
              <a:t>16,326km from Munich</a:t>
            </a:r>
            <a:endParaRPr lang="en-US" dirty="0">
              <a:solidFill>
                <a:schemeClr val="accent1"/>
              </a:solidFill>
              <a:latin typeface="Tw Cen MT" charset="0"/>
            </a:endParaRPr>
          </a:p>
        </p:txBody>
      </p:sp>
      <p:pic>
        <p:nvPicPr>
          <p:cNvPr id="1026" name="Picture 2" descr="http://selmainthecity.files.wordpress.com/2012/02/more-main-quad.jpg?w=8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9640" y="1260476"/>
            <a:ext cx="4117974" cy="18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jmtstudio.com/images/projects_usydit/usydit_0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4739640" y="3783959"/>
            <a:ext cx="4117974" cy="178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log.pennlive.com/lvbreakingnews/2007/07/bikecrash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9641" y="511529"/>
            <a:ext cx="4117974" cy="273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.dailymail.co.uk/i/pix/2008/02_03/1MassiveBikeSOL_800x53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9641" y="3582036"/>
            <a:ext cx="4117974" cy="272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93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Generation 3 : Pedagogic Innovation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fontAlgn="ctr"/>
            <a:endParaRPr lang="en-US" sz="20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Remote laboratories inherently have a mediated interface</a:t>
            </a:r>
          </a:p>
          <a:p>
            <a:pPr lvl="1" fontAlgn="ctr"/>
            <a:r>
              <a:rPr lang="en-AU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Seeing the lab through a lens</a:t>
            </a:r>
          </a:p>
          <a:p>
            <a:pPr fontAlgn="ctr"/>
            <a:r>
              <a:rPr lang="en-US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How do we use this interface?</a:t>
            </a:r>
          </a:p>
          <a:p>
            <a:pPr lvl="1" fontAlgn="ctr"/>
            <a:r>
              <a:rPr lang="en-AU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Change/extend students' perception of the lab</a:t>
            </a:r>
          </a:p>
          <a:p>
            <a:pPr lvl="1" fontAlgn="ctr"/>
            <a:r>
              <a:rPr lang="en-US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Doing things that we can't do in conventional labs</a:t>
            </a:r>
          </a:p>
          <a:p>
            <a:pPr lvl="0" rtl="0" fontAlgn="ctr"/>
            <a:endParaRPr lang="en-AU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Three domains to explore</a:t>
            </a:r>
          </a:p>
          <a:p>
            <a:pPr lvl="1" fontAlgn="ctr"/>
            <a:r>
              <a:rPr lang="en-US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Augmentation</a:t>
            </a:r>
          </a:p>
          <a:p>
            <a:pPr lvl="1" fontAlgn="ctr"/>
            <a:r>
              <a:rPr lang="en-US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Adaptation and Access</a:t>
            </a:r>
          </a:p>
          <a:p>
            <a:pPr lvl="1" fontAlgn="ctr"/>
            <a:r>
              <a:rPr lang="en-US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Collaboration and Gamification</a:t>
            </a:r>
          </a:p>
        </p:txBody>
      </p:sp>
    </p:spTree>
    <p:extLst>
      <p:ext uri="{BB962C8B-B14F-4D97-AF65-F5344CB8AC3E}">
        <p14:creationId xmlns:p14="http://schemas.microsoft.com/office/powerpoint/2010/main" val="199868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Augmentation: Possibilities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8900"/>
            <a:ext cx="4629150" cy="4422775"/>
          </a:xfrm>
        </p:spPr>
        <p:txBody>
          <a:bodyPr>
            <a:normAutofit/>
          </a:bodyPr>
          <a:lstStyle/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What can we augment?</a:t>
            </a:r>
          </a:p>
        </p:txBody>
      </p:sp>
    </p:spTree>
    <p:extLst>
      <p:ext uri="{BB962C8B-B14F-4D97-AF65-F5344CB8AC3E}">
        <p14:creationId xmlns:p14="http://schemas.microsoft.com/office/powerpoint/2010/main" val="222120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www.hdwallpaperscool.com/wp-content/uploads/2013/11/earth-quick-damage-building-hd-wallpapers-widescree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5225" y="2696108"/>
            <a:ext cx="3600450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Augmentation: Possibilities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8900"/>
            <a:ext cx="4629150" cy="4422775"/>
          </a:xfrm>
        </p:spPr>
        <p:txBody>
          <a:bodyPr>
            <a:normAutofit/>
          </a:bodyPr>
          <a:lstStyle/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What can we augment?</a:t>
            </a:r>
          </a:p>
          <a:p>
            <a:pPr lvl="0" rtl="0" fontAlgn="ctr"/>
            <a:endParaRPr lang="en-AU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Providing a context</a:t>
            </a:r>
          </a:p>
          <a:p>
            <a:pPr lvl="1" fontAlgn="ctr"/>
            <a:r>
              <a:rPr lang="en-AU" sz="1800" dirty="0" err="1">
                <a:solidFill>
                  <a:schemeClr val="accent1"/>
                </a:solidFill>
                <a:latin typeface="Tw Cen MT" charset="0"/>
              </a:rPr>
              <a:t>Ausubel’s</a:t>
            </a:r>
            <a:r>
              <a:rPr lang="en-AU" sz="1800" dirty="0">
                <a:solidFill>
                  <a:schemeClr val="accent1"/>
                </a:solidFill>
                <a:latin typeface="Tw Cen MT" charset="0"/>
              </a:rPr>
              <a:t> “Advanced Organisers</a:t>
            </a:r>
            <a:r>
              <a:rPr lang="en-AU" sz="1800" dirty="0" smtClean="0">
                <a:solidFill>
                  <a:schemeClr val="accent1"/>
                </a:solidFill>
                <a:latin typeface="Tw Cen MT" charset="0"/>
              </a:rPr>
              <a:t>”;</a:t>
            </a:r>
            <a:br>
              <a:rPr lang="en-AU" sz="1800" dirty="0" smtClean="0">
                <a:solidFill>
                  <a:schemeClr val="accent1"/>
                </a:solidFill>
                <a:latin typeface="Tw Cen MT" charset="0"/>
              </a:rPr>
            </a:br>
            <a:r>
              <a:rPr lang="en-AU" sz="1800" dirty="0" smtClean="0">
                <a:solidFill>
                  <a:schemeClr val="accent1"/>
                </a:solidFill>
                <a:latin typeface="Tw Cen MT" charset="0"/>
              </a:rPr>
              <a:t>Novak’s </a:t>
            </a:r>
            <a:r>
              <a:rPr lang="en-AU" sz="1800" dirty="0">
                <a:solidFill>
                  <a:schemeClr val="accent1"/>
                </a:solidFill>
                <a:latin typeface="Tw Cen MT" charset="0"/>
              </a:rPr>
              <a:t>“Cognitive Bridges</a:t>
            </a:r>
            <a:r>
              <a:rPr lang="en-AU" sz="1800" dirty="0" smtClean="0">
                <a:solidFill>
                  <a:schemeClr val="accent1"/>
                </a:solidFill>
                <a:latin typeface="Tw Cen MT" charset="0"/>
              </a:rPr>
              <a:t>”;</a:t>
            </a:r>
            <a:br>
              <a:rPr lang="en-AU" sz="1800" dirty="0" smtClean="0">
                <a:solidFill>
                  <a:schemeClr val="accent1"/>
                </a:solidFill>
                <a:latin typeface="Tw Cen MT" charset="0"/>
              </a:rPr>
            </a:br>
            <a:r>
              <a:rPr lang="en-AU" sz="1800" dirty="0" err="1" smtClean="0">
                <a:solidFill>
                  <a:schemeClr val="accent1"/>
                </a:solidFill>
                <a:latin typeface="Tw Cen MT" charset="0"/>
              </a:rPr>
              <a:t>Barab’s</a:t>
            </a:r>
            <a:r>
              <a:rPr lang="en-AU" sz="1800" dirty="0" smtClean="0">
                <a:solidFill>
                  <a:schemeClr val="accent1"/>
                </a:solidFill>
                <a:latin typeface="Tw Cen MT" charset="0"/>
              </a:rPr>
              <a:t> </a:t>
            </a:r>
            <a:r>
              <a:rPr lang="en-AU" sz="1800" dirty="0">
                <a:solidFill>
                  <a:schemeClr val="accent1"/>
                </a:solidFill>
                <a:latin typeface="Tw Cen MT" charset="0"/>
              </a:rPr>
              <a:t>“Formalism-Context” relationships, …</a:t>
            </a:r>
          </a:p>
          <a:p>
            <a:pPr lvl="1" fontAlgn="ctr"/>
            <a:endParaRPr lang="en-AU" sz="20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</p:txBody>
      </p:sp>
      <p:pic>
        <p:nvPicPr>
          <p:cNvPr id="4" name="Picture 3" descr="C:\Users\dbl\Pictures\Images-Remote Labs\Main Photos\ShakeTable by Luke\IMG_07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9875" y="3337731"/>
            <a:ext cx="1970296" cy="263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01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Augmentation: Possibilities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8900"/>
            <a:ext cx="4629150" cy="4422775"/>
          </a:xfrm>
        </p:spPr>
        <p:txBody>
          <a:bodyPr>
            <a:normAutofit/>
          </a:bodyPr>
          <a:lstStyle/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What can we augment?</a:t>
            </a:r>
          </a:p>
          <a:p>
            <a:pPr lvl="0" rtl="0" fontAlgn="ctr"/>
            <a:endParaRPr lang="en-AU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Providing a context</a:t>
            </a: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Making the invisible visible</a:t>
            </a:r>
          </a:p>
        </p:txBody>
      </p:sp>
      <p:pic>
        <p:nvPicPr>
          <p:cNvPr id="4" name="Picture 2" descr="Force on a dipole visualiza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1544" y="3110294"/>
            <a:ext cx="6371431" cy="28776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103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Augmentation: Possibilities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8900"/>
            <a:ext cx="4629150" cy="4422775"/>
          </a:xfrm>
        </p:spPr>
        <p:txBody>
          <a:bodyPr>
            <a:normAutofit/>
          </a:bodyPr>
          <a:lstStyle/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What can we augment?</a:t>
            </a:r>
          </a:p>
          <a:p>
            <a:pPr lvl="0" rtl="0" fontAlgn="ctr"/>
            <a:endParaRPr lang="en-AU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Providing a context</a:t>
            </a: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Making the invisible visible</a:t>
            </a: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Making the visible evident</a:t>
            </a:r>
          </a:p>
        </p:txBody>
      </p:sp>
      <p:pic>
        <p:nvPicPr>
          <p:cNvPr id="4" name="Picture 2" descr="C:\Users\dbl\Documents\Projects\Remote Labs\_Events\2012-09 - Coco-Chai-Latte Seminar\Beam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 t="-5"/>
          <a:stretch/>
        </p:blipFill>
        <p:spPr bwMode="auto">
          <a:xfrm>
            <a:off x="4411768" y="2638425"/>
            <a:ext cx="4380583" cy="362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03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loseup of reactor after injection of tracer dye © Richard We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343" y="1052022"/>
            <a:ext cx="3097994" cy="501699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Augmentation: Possibilities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8900"/>
            <a:ext cx="4629150" cy="4422775"/>
          </a:xfrm>
        </p:spPr>
        <p:txBody>
          <a:bodyPr>
            <a:normAutofit/>
          </a:bodyPr>
          <a:lstStyle/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What can we augment?</a:t>
            </a:r>
          </a:p>
          <a:p>
            <a:pPr lvl="0" rtl="0" fontAlgn="ctr"/>
            <a:endParaRPr lang="en-AU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Providing a context</a:t>
            </a: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Making the invisible visible</a:t>
            </a: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Making the visible evident</a:t>
            </a: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Making the evident obvious</a:t>
            </a:r>
          </a:p>
        </p:txBody>
      </p:sp>
      <p:sp>
        <p:nvSpPr>
          <p:cNvPr id="8" name="Oval 7"/>
          <p:cNvSpPr/>
          <p:nvPr/>
        </p:nvSpPr>
        <p:spPr>
          <a:xfrm>
            <a:off x="6656727" y="2862871"/>
            <a:ext cx="657225" cy="533400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/>
          <p:cNvSpPr/>
          <p:nvPr/>
        </p:nvSpPr>
        <p:spPr>
          <a:xfrm>
            <a:off x="6909139" y="3986821"/>
            <a:ext cx="657225" cy="533400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103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Augmentation: Possibilities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8900"/>
            <a:ext cx="4629150" cy="4422775"/>
          </a:xfrm>
        </p:spPr>
        <p:txBody>
          <a:bodyPr>
            <a:normAutofit/>
          </a:bodyPr>
          <a:lstStyle/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What can we augment?</a:t>
            </a:r>
          </a:p>
          <a:p>
            <a:pPr lvl="0" rtl="0" fontAlgn="ctr"/>
            <a:endParaRPr lang="en-AU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Providing a context</a:t>
            </a: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Making the invisible visible</a:t>
            </a: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Making the visible evident</a:t>
            </a: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Making the evident obvious</a:t>
            </a: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Testing the obvious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5029" y="1358900"/>
            <a:ext cx="3986395" cy="388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9000" y="4152900"/>
            <a:ext cx="152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2424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(s) =</a:t>
            </a:r>
            <a:br>
              <a:rPr lang="en-US" sz="1200" dirty="0" smtClean="0"/>
            </a:br>
            <a:r>
              <a:rPr lang="en-US" sz="1200" dirty="0" smtClean="0"/>
              <a:t>3.4s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+ 2.4s + 3u(s)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57103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Augmentation: Research questions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8900"/>
            <a:ext cx="8229600" cy="4327525"/>
          </a:xfrm>
        </p:spPr>
        <p:txBody>
          <a:bodyPr>
            <a:normAutofit fontScale="92500" lnSpcReduction="20000"/>
          </a:bodyPr>
          <a:lstStyle/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Does the level of awareness and/or control of the lab 'environment' affect student engagement and hence learning outcomes?</a:t>
            </a:r>
          </a:p>
          <a:p>
            <a:pPr lvl="1" fontAlgn="ctr"/>
            <a:endParaRPr lang="en-AU" sz="20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Can augmenting a lab interface result in improved student engagement or learning outcomes?</a:t>
            </a:r>
          </a:p>
          <a:p>
            <a:pPr lvl="1" fontAlgn="ctr"/>
            <a:endParaRPr lang="en-AU" sz="20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Can providing students with information on the lab behaviour of other students assist in their learning?</a:t>
            </a:r>
          </a:p>
          <a:p>
            <a:pPr lvl="1" fontAlgn="ctr"/>
            <a:endParaRPr lang="en-AU" sz="20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Can outcomes be improved by allowing a student to directly compare their prediction of lab behaviour with actual lab behaviour?</a:t>
            </a:r>
          </a:p>
          <a:p>
            <a:pPr lvl="1" fontAlgn="ctr"/>
            <a:endParaRPr lang="en-AU" sz="20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What are the affects on student engagement when they have some control over the nature and extent of augmentation?</a:t>
            </a:r>
          </a:p>
          <a:p>
            <a:pPr lvl="1" fontAlgn="ctr"/>
            <a:endParaRPr lang="en-AU" sz="20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93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Adaptation and Access: Possibilities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What can we adapt?</a:t>
            </a:r>
          </a:p>
        </p:txBody>
      </p:sp>
    </p:spTree>
    <p:extLst>
      <p:ext uri="{BB962C8B-B14F-4D97-AF65-F5344CB8AC3E}">
        <p14:creationId xmlns:p14="http://schemas.microsoft.com/office/powerpoint/2010/main" val="253288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Adaptation and Access: Possibilities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What can we adapt?</a:t>
            </a:r>
          </a:p>
          <a:p>
            <a:pPr lvl="0" rtl="0" fontAlgn="ctr"/>
            <a:endParaRPr lang="en-AU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Student guidance:</a:t>
            </a:r>
          </a:p>
        </p:txBody>
      </p:sp>
      <p:pic>
        <p:nvPicPr>
          <p:cNvPr id="4" name="Remote Labs Lesson Plan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88.94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1249" y="2721715"/>
            <a:ext cx="6057081" cy="340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8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US" b="0" dirty="0" smtClean="0"/>
              <a:t>How well can you answer these: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8900"/>
            <a:ext cx="5059680" cy="4767263"/>
          </a:xfrm>
        </p:spPr>
        <p:txBody>
          <a:bodyPr>
            <a:normAutofit/>
          </a:bodyPr>
          <a:lstStyle/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Q: Why do you get your students to undertake laboratory experimentation? </a:t>
            </a:r>
          </a:p>
          <a:p>
            <a:pPr lvl="0" rtl="0" fontAlgn="ctr"/>
            <a:endParaRPr lang="en-AU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Q: How </a:t>
            </a:r>
            <a:r>
              <a:rPr lang="en-AU" dirty="0" smtClean="0">
                <a:solidFill>
                  <a:schemeClr val="accent1"/>
                </a:solidFill>
                <a:latin typeface="Tw Cen MT" charset="0"/>
              </a:rPr>
              <a:t>are the experiments that your students undertaken different from those that might have been carried out </a:t>
            </a:r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100 years ago? </a:t>
            </a:r>
          </a:p>
        </p:txBody>
      </p:sp>
      <p:pic>
        <p:nvPicPr>
          <p:cNvPr id="2050" name="Picture 2" descr="C:\Users\dbl\AppData\Local\Microsoft\Windows\INetCache\IE\FHQBNK5D\experiment2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7465" y="2857500"/>
            <a:ext cx="3267865" cy="331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93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Adaptation and Access: Possibilities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What can we adapt?</a:t>
            </a:r>
          </a:p>
          <a:p>
            <a:pPr lvl="0" rtl="0" fontAlgn="ctr"/>
            <a:endParaRPr lang="en-AU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Student guidance:</a:t>
            </a: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Group formation</a:t>
            </a:r>
          </a:p>
        </p:txBody>
      </p:sp>
      <p:pic>
        <p:nvPicPr>
          <p:cNvPr id="4" name="Picture 1" descr="Description: fig3b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9200" y="3009905"/>
            <a:ext cx="4085725" cy="259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9933879"/>
              </p:ext>
            </p:extLst>
          </p:nvPr>
        </p:nvGraphicFramePr>
        <p:xfrm>
          <a:off x="1762125" y="2856994"/>
          <a:ext cx="3129061" cy="2860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Visio" r:id="rId4" imgW="3636267" imgH="3323160" progId="Visio.Drawing.11">
                  <p:embed/>
                </p:oleObj>
              </mc:Choice>
              <mc:Fallback>
                <p:oleObj name="Visio" r:id="rId4" imgW="3636267" imgH="332316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125" y="2856994"/>
                        <a:ext cx="3129061" cy="28608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568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Adaptation and Access: Possibilities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What can we adapt?</a:t>
            </a:r>
          </a:p>
          <a:p>
            <a:pPr lvl="0" rtl="0" fontAlgn="ctr"/>
            <a:endParaRPr lang="en-AU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Student guidance:</a:t>
            </a:r>
          </a:p>
          <a:p>
            <a:pPr lvl="0" fontAlgn="ctr"/>
            <a:r>
              <a:rPr lang="en-AU" dirty="0">
                <a:solidFill>
                  <a:schemeClr val="accent1"/>
                </a:solidFill>
                <a:latin typeface="Tw Cen MT" charset="0"/>
              </a:rPr>
              <a:t>Group formation</a:t>
            </a:r>
            <a:endParaRPr lang="en-AU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Automated assessment</a:t>
            </a:r>
          </a:p>
        </p:txBody>
      </p:sp>
    </p:spTree>
    <p:extLst>
      <p:ext uri="{BB962C8B-B14F-4D97-AF65-F5344CB8AC3E}">
        <p14:creationId xmlns:p14="http://schemas.microsoft.com/office/powerpoint/2010/main" val="169568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Adaptation and Access: Possibilities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3338"/>
            <a:ext cx="8229600" cy="4767263"/>
          </a:xfrm>
        </p:spPr>
        <p:txBody>
          <a:bodyPr>
            <a:normAutofit/>
          </a:bodyPr>
          <a:lstStyle/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What can we adapt?</a:t>
            </a:r>
          </a:p>
          <a:p>
            <a:pPr lvl="0" rtl="0" fontAlgn="ctr"/>
            <a:endParaRPr lang="en-AU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Student guidance:</a:t>
            </a:r>
          </a:p>
          <a:p>
            <a:pPr lvl="0" fontAlgn="ctr"/>
            <a:r>
              <a:rPr lang="en-AU" dirty="0">
                <a:solidFill>
                  <a:schemeClr val="accent1"/>
                </a:solidFill>
                <a:latin typeface="Tw Cen MT" charset="0"/>
              </a:rPr>
              <a:t>Group formation</a:t>
            </a:r>
            <a:endParaRPr lang="en-AU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Automated assessment</a:t>
            </a: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Real-world-embedded labs</a:t>
            </a:r>
          </a:p>
        </p:txBody>
      </p:sp>
      <p:pic>
        <p:nvPicPr>
          <p:cNvPr id="16386" name="Picture 2" descr="http://www.insulation.org/articles/pubimages/IO/01/IO010701_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200" y="2419350"/>
            <a:ext cx="405130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6038850" y="5114925"/>
            <a:ext cx="9525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6657975" y="4600575"/>
            <a:ext cx="9525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7172325" y="4257675"/>
            <a:ext cx="9525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620000" y="3914775"/>
            <a:ext cx="9525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8010525" y="3571875"/>
            <a:ext cx="9525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68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Adaptation and access: Research questions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What forms of lab adaptation are feasible for remote laboratories?</a:t>
            </a:r>
          </a:p>
          <a:p>
            <a:pPr lvl="1" fontAlgn="ctr"/>
            <a:endParaRPr lang="en-AU" sz="20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How might we undertake automated assessment?</a:t>
            </a:r>
          </a:p>
          <a:p>
            <a:pPr lvl="1" fontAlgn="ctr"/>
            <a:endParaRPr lang="en-AU" sz="20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Can we adapt in ways that push students out of their comfort zone? Encourage “making mistakes”?</a:t>
            </a:r>
          </a:p>
          <a:p>
            <a:pPr marL="457200" lvl="1" indent="0" fontAlgn="ctr">
              <a:buNone/>
            </a:pPr>
            <a:r>
              <a:rPr lang="en-AU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 </a:t>
            </a: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What level and type of tutor support is appropriate, necessary or helpful in remote labs?</a:t>
            </a:r>
          </a:p>
          <a:p>
            <a:pPr lvl="1" fontAlgn="ctr"/>
            <a:endParaRPr lang="en-AU" sz="20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Does adaptation reduce the sense of control, and hence engagement or the reality of the experiment? </a:t>
            </a:r>
          </a:p>
          <a:p>
            <a:pPr lvl="1" fontAlgn="ctr"/>
            <a:endParaRPr lang="en-AU" sz="20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Can we develop Industry process monitoring labs? What are the issues associated with remote “lab” access to live data from industrial processes?</a:t>
            </a:r>
          </a:p>
        </p:txBody>
      </p:sp>
    </p:spTree>
    <p:extLst>
      <p:ext uri="{BB962C8B-B14F-4D97-AF65-F5344CB8AC3E}">
        <p14:creationId xmlns:p14="http://schemas.microsoft.com/office/powerpoint/2010/main" val="46666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Collaboration and Gamification: Possibilities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8425"/>
            <a:ext cx="8229600" cy="4767263"/>
          </a:xfrm>
        </p:spPr>
        <p:txBody>
          <a:bodyPr>
            <a:normAutofit/>
          </a:bodyPr>
          <a:lstStyle/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Support for multi-users</a:t>
            </a: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Variable perspectives or roles</a:t>
            </a: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Challenges: e.g. Comparison of predictions</a:t>
            </a: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MOOLs?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3095774"/>
              </p:ext>
            </p:extLst>
          </p:nvPr>
        </p:nvGraphicFramePr>
        <p:xfrm>
          <a:off x="3314700" y="2995443"/>
          <a:ext cx="5676900" cy="342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Visio" r:id="rId4" imgW="2786421" imgH="1679940" progId="Visio.Drawing.11">
                  <p:embed/>
                </p:oleObj>
              </mc:Choice>
              <mc:Fallback>
                <p:oleObj name="Visio" r:id="rId4" imgW="2786421" imgH="167994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4700" y="2995443"/>
                        <a:ext cx="5676900" cy="3423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460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Collaboration and Gamification: Research questions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8901"/>
            <a:ext cx="8229600" cy="4241800"/>
          </a:xfrm>
        </p:spPr>
        <p:txBody>
          <a:bodyPr>
            <a:normAutofit/>
          </a:bodyPr>
          <a:lstStyle/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What is the pedagogic significance of collaboration in labs? In remote labs?</a:t>
            </a:r>
          </a:p>
          <a:p>
            <a:pPr lvl="1" fontAlgn="ctr"/>
            <a:endParaRPr lang="en-AU" sz="20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What level of remote interaction is necessary to achieve effective collaborative learning outcomes?</a:t>
            </a:r>
          </a:p>
          <a:p>
            <a:pPr lvl="1" fontAlgn="ctr"/>
            <a:endParaRPr lang="en-AU" sz="20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Is immersion counter-productive?</a:t>
            </a:r>
          </a:p>
          <a:p>
            <a:pPr lvl="1" fontAlgn="ctr"/>
            <a:endParaRPr lang="en-US" dirty="0">
              <a:solidFill>
                <a:schemeClr val="accent1"/>
              </a:solidFill>
              <a:latin typeface="Tw Cen MT" charset="0"/>
            </a:endParaRPr>
          </a:p>
          <a:p>
            <a:pPr lvl="0" rtl="0" fontAlgn="ctr"/>
            <a:r>
              <a:rPr lang="en-US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How can we support active engagement from multiple parallel users?</a:t>
            </a:r>
            <a:endParaRPr lang="en-AU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endParaRPr lang="en-AU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86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Conclusions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rtl="0" fontAlgn="ctr"/>
            <a:r>
              <a:rPr lang="en-US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How do we understand experimentation?</a:t>
            </a:r>
          </a:p>
          <a:p>
            <a:pPr lvl="1" fontAlgn="ctr"/>
            <a:r>
              <a:rPr lang="en-US" sz="2000" dirty="0" smtClean="0">
                <a:solidFill>
                  <a:schemeClr val="accent1"/>
                </a:solidFill>
                <a:latin typeface="Tw Cen MT" charset="0"/>
              </a:rPr>
              <a:t>We need to rethink the role of </a:t>
            </a:r>
            <a:r>
              <a:rPr lang="en-US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experimentation within learning</a:t>
            </a:r>
          </a:p>
          <a:p>
            <a:pPr lvl="1" fontAlgn="ctr"/>
            <a:r>
              <a:rPr lang="en-US" dirty="0" smtClean="0">
                <a:solidFill>
                  <a:schemeClr val="accent1"/>
                </a:solidFill>
                <a:latin typeface="Tw Cen MT" charset="0"/>
              </a:rPr>
              <a:t>And where and how it can be carried out</a:t>
            </a:r>
            <a:endParaRPr lang="en-US" sz="20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endParaRPr lang="en-US" dirty="0" smtClean="0">
              <a:solidFill>
                <a:schemeClr val="accent1"/>
              </a:solidFill>
              <a:latin typeface="Tw Cen MT" charset="0"/>
            </a:endParaRPr>
          </a:p>
          <a:p>
            <a:pPr lvl="0" rtl="0" fontAlgn="ctr"/>
            <a:r>
              <a:rPr lang="en-US" dirty="0" smtClean="0">
                <a:solidFill>
                  <a:schemeClr val="accent1"/>
                </a:solidFill>
                <a:latin typeface="Tw Cen MT" charset="0"/>
              </a:rPr>
              <a:t>Can we move from: Labs as proxies for the real world?</a:t>
            </a:r>
          </a:p>
          <a:p>
            <a:pPr lvl="0" rtl="0" fontAlgn="ctr"/>
            <a:r>
              <a:rPr lang="en-US" dirty="0" smtClean="0">
                <a:solidFill>
                  <a:schemeClr val="accent1"/>
                </a:solidFill>
                <a:latin typeface="Tw Cen MT" charset="0"/>
              </a:rPr>
              <a:t>To: labs as embedded in the real-world?</a:t>
            </a:r>
          </a:p>
          <a:p>
            <a:pPr lvl="0" rtl="0" fontAlgn="ctr"/>
            <a:endParaRPr lang="en-US" dirty="0" smtClean="0">
              <a:solidFill>
                <a:schemeClr val="accent1"/>
              </a:solidFill>
              <a:latin typeface="Tw Cen MT" charset="0"/>
            </a:endParaRPr>
          </a:p>
          <a:p>
            <a:pPr lvl="0" fontAlgn="ctr"/>
            <a:r>
              <a:rPr lang="en-AU" dirty="0" smtClean="0">
                <a:solidFill>
                  <a:schemeClr val="accent1"/>
                </a:solidFill>
                <a:latin typeface="Tw Cen MT" charset="0"/>
              </a:rPr>
              <a:t>Can we move from “for this experiment, what learning be achieved”</a:t>
            </a:r>
          </a:p>
          <a:p>
            <a:pPr lvl="0" fontAlgn="ctr"/>
            <a:r>
              <a:rPr lang="en-AU" dirty="0" smtClean="0">
                <a:solidFill>
                  <a:schemeClr val="accent1"/>
                </a:solidFill>
                <a:latin typeface="Tw Cen MT" charset="0"/>
              </a:rPr>
              <a:t>To: “for these learning outcomes, what are the best labs?”</a:t>
            </a:r>
          </a:p>
          <a:p>
            <a:pPr lvl="0" rtl="0" fontAlgn="ctr"/>
            <a:endParaRPr lang="en-US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fontAlgn="ctr"/>
            <a:r>
              <a:rPr lang="en-AU" dirty="0" smtClean="0">
                <a:solidFill>
                  <a:schemeClr val="accent1"/>
                </a:solidFill>
                <a:latin typeface="Tw Cen MT" charset="0"/>
              </a:rPr>
              <a:t>Are </a:t>
            </a:r>
            <a:r>
              <a:rPr lang="en-AU" dirty="0">
                <a:solidFill>
                  <a:schemeClr val="accent1"/>
                </a:solidFill>
                <a:latin typeface="Tw Cen MT" charset="0"/>
              </a:rPr>
              <a:t>there learning outcomes which were previously not possible in proximal labs, but which are possible in remote labs</a:t>
            </a:r>
            <a:r>
              <a:rPr lang="en-AU" dirty="0" smtClean="0">
                <a:solidFill>
                  <a:schemeClr val="accent1"/>
                </a:solidFill>
                <a:latin typeface="Tw Cen MT" charset="0"/>
              </a:rPr>
              <a:t>?</a:t>
            </a:r>
          </a:p>
          <a:p>
            <a:pPr lvl="0" fontAlgn="ctr"/>
            <a:endParaRPr lang="en-AU" dirty="0">
              <a:solidFill>
                <a:schemeClr val="accent1"/>
              </a:solidFill>
              <a:latin typeface="Tw Cen MT" charset="0"/>
            </a:endParaRPr>
          </a:p>
          <a:p>
            <a:pPr lvl="0" fontAlgn="ctr"/>
            <a:r>
              <a:rPr lang="en-AU" dirty="0">
                <a:solidFill>
                  <a:schemeClr val="accent1"/>
                </a:solidFill>
                <a:latin typeface="Tw Cen MT" charset="0"/>
              </a:rPr>
              <a:t>Is there a difference in the relevance of remote labs to Engineering vs Science education?</a:t>
            </a:r>
          </a:p>
          <a:p>
            <a:pPr lvl="0" fontAlgn="ctr"/>
            <a:endParaRPr lang="en-US" dirty="0" smtClean="0">
              <a:solidFill>
                <a:schemeClr val="accent1"/>
              </a:solidFill>
              <a:latin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9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How is University teaching changing?</a:t>
            </a:r>
            <a:endParaRPr lang="en-AU" dirty="0"/>
          </a:p>
        </p:txBody>
      </p:sp>
      <p:pic>
        <p:nvPicPr>
          <p:cNvPr id="5" name="Picture 2" descr="File:Laurentius de Voltolina 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4432" y="977264"/>
            <a:ext cx="5870768" cy="4740862"/>
          </a:xfrm>
          <a:prstGeom prst="rect">
            <a:avLst/>
          </a:prstGeom>
          <a:noFill/>
        </p:spPr>
      </p:pic>
      <p:pic>
        <p:nvPicPr>
          <p:cNvPr id="4" name="Picture 4" descr="http://www.soc.duke.edu/globalengineering/images/photos/highrez/benrissinglecture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 bwMode="auto">
          <a:xfrm>
            <a:off x="4892040" y="1910381"/>
            <a:ext cx="4069265" cy="299678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150046" y="4952099"/>
            <a:ext cx="239879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c1350 class</a:t>
            </a:r>
            <a:br>
              <a:rPr lang="en-AU" dirty="0" smtClean="0">
                <a:solidFill>
                  <a:schemeClr val="tx1"/>
                </a:solidFill>
              </a:rPr>
            </a:br>
            <a:r>
              <a:rPr lang="en-AU" sz="1600" dirty="0" smtClean="0">
                <a:solidFill>
                  <a:schemeClr val="tx1"/>
                </a:solidFill>
              </a:rPr>
              <a:t>(</a:t>
            </a:r>
            <a:r>
              <a:rPr lang="en-AU" sz="1600" i="1" dirty="0" err="1" smtClean="0">
                <a:solidFill>
                  <a:schemeClr val="tx1"/>
                </a:solidFill>
              </a:rPr>
              <a:t>Laurentius</a:t>
            </a:r>
            <a:r>
              <a:rPr lang="en-AU" sz="1600" i="1" dirty="0" smtClean="0">
                <a:solidFill>
                  <a:schemeClr val="tx1"/>
                </a:solidFill>
              </a:rPr>
              <a:t> de </a:t>
            </a:r>
            <a:r>
              <a:rPr lang="en-AU" sz="1600" i="1" dirty="0" err="1" smtClean="0">
                <a:solidFill>
                  <a:schemeClr val="tx1"/>
                </a:solidFill>
              </a:rPr>
              <a:t>Voltolina</a:t>
            </a:r>
            <a:r>
              <a:rPr lang="en-AU" sz="1600" dirty="0" smtClean="0">
                <a:solidFill>
                  <a:schemeClr val="tx1"/>
                </a:solidFill>
              </a:rPr>
              <a:t>)</a:t>
            </a:r>
            <a:endParaRPr lang="en-AU" sz="16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3128" y="5029042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c2010 class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13" name="Picture 2" descr="http://ubyssey.ca/wp-content/uploads/2012/09/wpid-20120925_hogan-wong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7019" y="2534036"/>
            <a:ext cx="4458184" cy="330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08577" y="5857436"/>
            <a:ext cx="1146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MOOCs?</a:t>
            </a:r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6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L -0.22414 -7.40741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But have we seen similar changes in laboratories?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768836" y="4515484"/>
            <a:ext cx="26917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200" dirty="0" smtClean="0">
                <a:solidFill>
                  <a:schemeClr val="tx1"/>
                </a:solidFill>
              </a:rPr>
              <a:t>c1900 Laboratory</a:t>
            </a:r>
            <a:br>
              <a:rPr lang="en-AU" sz="1200" dirty="0" smtClean="0">
                <a:solidFill>
                  <a:schemeClr val="tx1"/>
                </a:solidFill>
              </a:rPr>
            </a:br>
            <a:r>
              <a:rPr lang="en-AU" sz="1200" dirty="0" smtClean="0">
                <a:solidFill>
                  <a:schemeClr val="tx1"/>
                </a:solidFill>
              </a:rPr>
              <a:t>Cavendish laboratory</a:t>
            </a:r>
            <a:br>
              <a:rPr lang="en-AU" sz="1200" dirty="0" smtClean="0">
                <a:solidFill>
                  <a:schemeClr val="tx1"/>
                </a:solidFill>
              </a:rPr>
            </a:br>
            <a:r>
              <a:rPr lang="en-AU" sz="1200" dirty="0" smtClean="0">
                <a:hlinkClick r:id="rId2"/>
              </a:rPr>
              <a:t>http://www-outreach.phy.cam.ac.uk/</a:t>
            </a:r>
            <a:br>
              <a:rPr lang="en-AU" sz="1200" dirty="0" smtClean="0">
                <a:hlinkClick r:id="rId2"/>
              </a:rPr>
            </a:br>
            <a:r>
              <a:rPr lang="en-AU" sz="1200" dirty="0" err="1" smtClean="0">
                <a:hlinkClick r:id="rId2"/>
              </a:rPr>
              <a:t>camphy</a:t>
            </a:r>
            <a:r>
              <a:rPr lang="en-AU" sz="1200" dirty="0" smtClean="0">
                <a:hlinkClick r:id="rId2"/>
              </a:rPr>
              <a:t>/museum/area8/display1.htm</a:t>
            </a:r>
            <a:endParaRPr lang="en-AU" sz="1200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" y="1556792"/>
            <a:ext cx="4153237" cy="2900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http://mutuslab.cs.uwindsor.ca/schurko/galleries/undergrad_labs/IMG_087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759" y="2638904"/>
            <a:ext cx="4320541" cy="324040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828608" y="2060084"/>
            <a:ext cx="2288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200" dirty="0" smtClean="0">
                <a:solidFill>
                  <a:schemeClr val="tx1"/>
                </a:solidFill>
              </a:rPr>
              <a:t>c2010 Laboratory</a:t>
            </a:r>
            <a:br>
              <a:rPr lang="en-AU" sz="1200" dirty="0" smtClean="0">
                <a:solidFill>
                  <a:schemeClr val="tx1"/>
                </a:solidFill>
              </a:rPr>
            </a:br>
            <a:r>
              <a:rPr lang="en-AU" sz="1200" dirty="0" smtClean="0">
                <a:solidFill>
                  <a:schemeClr val="tx1"/>
                </a:solidFill>
              </a:rPr>
              <a:t>Typical undergraduate facilities</a:t>
            </a:r>
            <a:endParaRPr lang="en-A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But have we seen similar changes in laboratories?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768836" y="4515484"/>
            <a:ext cx="26917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200" dirty="0" smtClean="0">
                <a:solidFill>
                  <a:schemeClr val="tx1"/>
                </a:solidFill>
              </a:rPr>
              <a:t>c1900 Laboratory</a:t>
            </a:r>
            <a:br>
              <a:rPr lang="en-AU" sz="1200" dirty="0" smtClean="0">
                <a:solidFill>
                  <a:schemeClr val="tx1"/>
                </a:solidFill>
              </a:rPr>
            </a:br>
            <a:r>
              <a:rPr lang="en-AU" sz="1200" dirty="0" smtClean="0">
                <a:solidFill>
                  <a:schemeClr val="tx1"/>
                </a:solidFill>
              </a:rPr>
              <a:t>Cavendish laboratory</a:t>
            </a:r>
            <a:br>
              <a:rPr lang="en-AU" sz="1200" dirty="0" smtClean="0">
                <a:solidFill>
                  <a:schemeClr val="tx1"/>
                </a:solidFill>
              </a:rPr>
            </a:br>
            <a:r>
              <a:rPr lang="en-AU" sz="1200" dirty="0" smtClean="0">
                <a:hlinkClick r:id="rId2"/>
              </a:rPr>
              <a:t>http://www-outreach.phy.cam.ac.uk/</a:t>
            </a:r>
            <a:br>
              <a:rPr lang="en-AU" sz="1200" dirty="0" smtClean="0">
                <a:hlinkClick r:id="rId2"/>
              </a:rPr>
            </a:br>
            <a:r>
              <a:rPr lang="en-AU" sz="1200" dirty="0" err="1" smtClean="0">
                <a:hlinkClick r:id="rId2"/>
              </a:rPr>
              <a:t>camphy</a:t>
            </a:r>
            <a:r>
              <a:rPr lang="en-AU" sz="1200" dirty="0" smtClean="0">
                <a:hlinkClick r:id="rId2"/>
              </a:rPr>
              <a:t>/museum/area8/display1.htm</a:t>
            </a:r>
            <a:endParaRPr lang="en-AU" sz="1200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" y="1556792"/>
            <a:ext cx="4153237" cy="2900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http://mutuslab.cs.uwindsor.ca/schurko/galleries/undergrad_labs/IMG_087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759" y="2638904"/>
            <a:ext cx="4320541" cy="324040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828608" y="2060084"/>
            <a:ext cx="2288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200" dirty="0" smtClean="0">
                <a:solidFill>
                  <a:schemeClr val="tx1"/>
                </a:solidFill>
              </a:rPr>
              <a:t>c2010 Laboratory</a:t>
            </a:r>
            <a:br>
              <a:rPr lang="en-AU" sz="1200" dirty="0" smtClean="0">
                <a:solidFill>
                  <a:schemeClr val="tx1"/>
                </a:solidFill>
              </a:rPr>
            </a:br>
            <a:r>
              <a:rPr lang="en-AU" sz="1200" dirty="0" smtClean="0">
                <a:solidFill>
                  <a:schemeClr val="tx1"/>
                </a:solidFill>
              </a:rPr>
              <a:t>Typical undergraduate facilities</a:t>
            </a:r>
            <a:endParaRPr lang="en-A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20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51962 -0.128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72" y="-643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L 0.12136 0.051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9" y="25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But have we seen similar changes in laboratories?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8900"/>
            <a:ext cx="5715000" cy="4767263"/>
          </a:xfrm>
        </p:spPr>
        <p:txBody>
          <a:bodyPr>
            <a:normAutofit/>
          </a:bodyPr>
          <a:lstStyle/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Lab pedagogy ?</a:t>
            </a:r>
          </a:p>
          <a:p>
            <a:pPr lvl="1" fontAlgn="ctr"/>
            <a:r>
              <a:rPr lang="en-US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Limited research:  </a:t>
            </a:r>
            <a:r>
              <a:rPr lang="en-AU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ABET taxonomy</a:t>
            </a:r>
          </a:p>
          <a:p>
            <a:pPr marL="914400" lvl="2" indent="0">
              <a:buNone/>
            </a:pPr>
            <a:r>
              <a:rPr lang="en-AU" sz="1200" dirty="0" smtClean="0"/>
              <a:t>Objective </a:t>
            </a:r>
            <a:r>
              <a:rPr lang="en-AU" sz="1200" dirty="0"/>
              <a:t>2: Models. Identify the strengths and limitations of theoretical models as predictors of real-world </a:t>
            </a:r>
            <a:r>
              <a:rPr lang="en-AU" sz="1200" dirty="0" err="1"/>
              <a:t>behaviors</a:t>
            </a:r>
            <a:r>
              <a:rPr lang="en-AU" sz="1200" dirty="0"/>
              <a:t>. </a:t>
            </a:r>
            <a:r>
              <a:rPr lang="en-AU" sz="1200" dirty="0" smtClean="0"/>
              <a:t>…</a:t>
            </a:r>
          </a:p>
          <a:p>
            <a:pPr marL="914400" lvl="2" indent="0">
              <a:buNone/>
            </a:pPr>
            <a:r>
              <a:rPr lang="en-AU" sz="1200" dirty="0" smtClean="0"/>
              <a:t>Objective </a:t>
            </a:r>
            <a:r>
              <a:rPr lang="en-AU" sz="1200" dirty="0"/>
              <a:t>3: Experiment. Devise an experimental approach, specify appropriate equipment and procedures, implement these procedures, and interpret the resulting </a:t>
            </a:r>
            <a:r>
              <a:rPr lang="en-AU" sz="1200" dirty="0" smtClean="0"/>
              <a:t>data</a:t>
            </a:r>
            <a:endParaRPr lang="en-AU" sz="2400" dirty="0"/>
          </a:p>
          <a:p>
            <a:pPr marL="914400" lvl="2" indent="0">
              <a:buNone/>
            </a:pPr>
            <a:r>
              <a:rPr lang="en-AU" sz="1200" dirty="0" smtClean="0"/>
              <a:t>…</a:t>
            </a:r>
          </a:p>
          <a:p>
            <a:pPr marL="914400" lvl="2" indent="0">
              <a:buNone/>
            </a:pPr>
            <a:r>
              <a:rPr lang="en-AU" sz="1200" dirty="0" smtClean="0"/>
              <a:t>Objective </a:t>
            </a:r>
            <a:r>
              <a:rPr lang="en-AU" sz="1200" dirty="0"/>
              <a:t>13: Sensory Awareness. Use the human senses to gather information and to make sound engineering judgments in formulating conclusions about real-world problems.</a:t>
            </a:r>
            <a:endParaRPr lang="en-AU" sz="2400" dirty="0"/>
          </a:p>
          <a:p>
            <a:pPr marL="914400" lvl="2" indent="0" algn="r">
              <a:buNone/>
            </a:pPr>
            <a:r>
              <a:rPr lang="en-AU" sz="1200" i="1" dirty="0" smtClean="0"/>
              <a:t>from </a:t>
            </a:r>
            <a:r>
              <a:rPr lang="en-AU" sz="1200" i="1" dirty="0"/>
              <a:t>(</a:t>
            </a:r>
            <a:r>
              <a:rPr lang="en-AU" sz="1200" i="1" dirty="0" err="1"/>
              <a:t>Feisel</a:t>
            </a:r>
            <a:r>
              <a:rPr lang="en-AU" sz="1200" i="1" dirty="0"/>
              <a:t> and Rosa, 2005</a:t>
            </a:r>
            <a:r>
              <a:rPr lang="en-AU" sz="1200" i="1" dirty="0" smtClean="0"/>
              <a:t>)</a:t>
            </a:r>
            <a:endParaRPr lang="en-AU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Lab development ?</a:t>
            </a:r>
          </a:p>
          <a:p>
            <a:pPr lvl="1" fontAlgn="ctr"/>
            <a:r>
              <a:rPr lang="en-AU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Physical labs: tools, data-logging, </a:t>
            </a:r>
            <a:r>
              <a:rPr lang="en-AU" sz="2000" b="0" i="0" dirty="0" err="1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Usyd</a:t>
            </a:r>
            <a:r>
              <a:rPr lang="en-AU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 </a:t>
            </a:r>
            <a:r>
              <a:rPr lang="en-AU" sz="2000" b="0" i="0" dirty="0" err="1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xLabs</a:t>
            </a:r>
            <a:endParaRPr lang="en-AU" sz="20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1" fontAlgn="ctr"/>
            <a:r>
              <a:rPr lang="en-AU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Simulations</a:t>
            </a:r>
          </a:p>
          <a:p>
            <a:pPr lvl="1" fontAlgn="ctr"/>
            <a:r>
              <a:rPr lang="en-AU" sz="20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Remote labs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4441" y="1380577"/>
            <a:ext cx="2076619" cy="14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http://mutuslab.cs.uwindsor.ca/schurko/galleries/undergrad_labs/IMG_087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6369" y="3807240"/>
            <a:ext cx="2147439" cy="16105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605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Q7ihITrmd8?list=PLXSDVg9HvDBgbD-ogz1ef5wyUxuie84AB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2050" y="1800225"/>
            <a:ext cx="7041445" cy="396081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1143000"/>
          </a:xfrm>
        </p:spPr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Physical Labs</a:t>
            </a:r>
            <a:endParaRPr lang="en-AU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358900"/>
            <a:ext cx="8229600" cy="4767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400" kern="1200">
                <a:solidFill>
                  <a:schemeClr val="tx1"/>
                </a:solidFill>
                <a:latin typeface="Tw Cen MT"/>
                <a:ea typeface="ＭＳ Ｐゴシック" charset="0"/>
                <a:cs typeface="Tw Cen MT"/>
              </a:defRPr>
            </a:lvl1pPr>
            <a:lvl2pPr marL="742950" indent="-28575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Lucida Grande"/>
              <a:buChar char="–"/>
              <a:defRPr sz="2000" kern="1200">
                <a:solidFill>
                  <a:schemeClr val="tx1"/>
                </a:solidFill>
                <a:latin typeface="Tw Cen MT"/>
                <a:ea typeface="ＭＳ Ｐゴシック" charset="0"/>
                <a:cs typeface="Tw Cen MT"/>
              </a:defRPr>
            </a:lvl2pPr>
            <a:lvl3pPr marL="1143000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Tw Cen MT"/>
                <a:ea typeface="ＭＳ Ｐゴシック" charset="0"/>
                <a:cs typeface="Tw Cen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w Cen MT"/>
                <a:ea typeface="ＭＳ Ｐゴシック" charset="0"/>
                <a:cs typeface="Tw Cen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w Cen MT"/>
                <a:ea typeface="ＭＳ Ｐゴシック" charset="0"/>
                <a:cs typeface="Tw Cen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AU" dirty="0" smtClean="0">
                <a:solidFill>
                  <a:schemeClr val="accent1"/>
                </a:solidFill>
                <a:latin typeface="Tw Cen MT" charset="0"/>
              </a:rPr>
              <a:t>University of Sydney – CPC </a:t>
            </a:r>
            <a:r>
              <a:rPr lang="en-AU" dirty="0" err="1" smtClean="0">
                <a:solidFill>
                  <a:schemeClr val="accent1"/>
                </a:solidFill>
                <a:latin typeface="Tw Cen MT" charset="0"/>
              </a:rPr>
              <a:t>XLab</a:t>
            </a:r>
            <a:endParaRPr lang="en-AU" dirty="0" smtClean="0">
              <a:solidFill>
                <a:schemeClr val="accent1"/>
              </a:solidFill>
              <a:latin typeface="Tw Cen MT" charset="0"/>
            </a:endParaRPr>
          </a:p>
          <a:p>
            <a:pPr fontAlgn="ctr"/>
            <a:endParaRPr lang="en-US" dirty="0" smtClean="0">
              <a:solidFill>
                <a:schemeClr val="accent1"/>
              </a:solidFill>
              <a:latin typeface="Tw Cen MT" charset="0"/>
            </a:endParaRPr>
          </a:p>
          <a:p>
            <a:pPr fontAlgn="ctr"/>
            <a:endParaRPr lang="en-AU" dirty="0" smtClean="0">
              <a:solidFill>
                <a:schemeClr val="accent1"/>
              </a:solidFill>
              <a:latin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31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fontAlgn="ctr"/>
            <a:r>
              <a:rPr lang="en-AU" sz="2800" b="0" i="0" kern="1200" dirty="0" smtClean="0">
                <a:solidFill>
                  <a:schemeClr val="accent1"/>
                </a:solidFill>
                <a:effectLst/>
                <a:latin typeface="Tw Cen MT"/>
                <a:ea typeface="ＭＳ Ｐゴシック" charset="0"/>
                <a:cs typeface="Tw Cen MT"/>
              </a:rPr>
              <a:t>Simulations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rtl="0" fontAlgn="ctr"/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  <a:hlinkClick r:id="rId3"/>
              </a:rPr>
              <a:t>www.labster.com</a:t>
            </a:r>
            <a:r>
              <a:rPr lang="en-AU" sz="2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   </a:t>
            </a:r>
            <a:r>
              <a:rPr lang="en-AU" sz="1400" b="0" i="0" dirty="0" smtClean="0">
                <a:solidFill>
                  <a:schemeClr val="accent1"/>
                </a:solidFill>
                <a:effectLst/>
                <a:latin typeface="Tw Cen MT" charset="0"/>
                <a:ea typeface="ＭＳ Ｐゴシック" charset="0"/>
              </a:rPr>
              <a:t>(from 2:00)</a:t>
            </a:r>
            <a:endParaRPr lang="en-AU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  <a:p>
            <a:pPr lvl="0" rtl="0" fontAlgn="ctr"/>
            <a:endParaRPr lang="en-US" dirty="0">
              <a:solidFill>
                <a:schemeClr val="accent1"/>
              </a:solidFill>
              <a:latin typeface="Tw Cen MT" charset="0"/>
            </a:endParaRPr>
          </a:p>
          <a:p>
            <a:pPr lvl="0" rtl="0" fontAlgn="ctr"/>
            <a:endParaRPr lang="en-AU" sz="2400" b="0" i="0" dirty="0" smtClean="0">
              <a:solidFill>
                <a:schemeClr val="accent1"/>
              </a:solidFill>
              <a:effectLst/>
              <a:latin typeface="Tw Cen MT" charset="0"/>
              <a:ea typeface="ＭＳ Ｐゴシック" charset="0"/>
            </a:endParaRPr>
          </a:p>
        </p:txBody>
      </p:sp>
      <p:pic>
        <p:nvPicPr>
          <p:cNvPr id="4" name="MSpBtX-OTKQ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5540" y="1851660"/>
            <a:ext cx="7030720" cy="395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6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PTL15 - Lowe Keynote v0a">
  <a:themeElements>
    <a:clrScheme name="The University of Sydney_Color Theme">
      <a:dk1>
        <a:sysClr val="windowText" lastClr="000000"/>
      </a:dk1>
      <a:lt1>
        <a:sysClr val="window" lastClr="FFFFFF"/>
      </a:lt1>
      <a:dk2>
        <a:srgbClr val="0148A4"/>
      </a:dk2>
      <a:lt2>
        <a:srgbClr val="EEECE1"/>
      </a:lt2>
      <a:accent1>
        <a:srgbClr val="E64626"/>
      </a:accent1>
      <a:accent2>
        <a:srgbClr val="EF8025"/>
      </a:accent2>
      <a:accent3>
        <a:srgbClr val="FFB800"/>
      </a:accent3>
      <a:accent4>
        <a:srgbClr val="5C923E"/>
      </a:accent4>
      <a:accent5>
        <a:srgbClr val="5496DB"/>
      </a:accent5>
      <a:accent6>
        <a:srgbClr val="0148A4"/>
      </a:accent6>
      <a:hlink>
        <a:srgbClr val="E64626"/>
      </a:hlink>
      <a:folHlink>
        <a:srgbClr val="F0513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MPTL15 - Lowe Keynote v0a</Template>
  <TotalTime>737</TotalTime>
  <Words>1136</Words>
  <Application>Microsoft Office PowerPoint</Application>
  <PresentationFormat>On-screen Show (4:3)</PresentationFormat>
  <Paragraphs>228</Paragraphs>
  <Slides>36</Slides>
  <Notes>0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MPTL15 - Lowe Keynote v0a</vt:lpstr>
      <vt:lpstr>Visio</vt:lpstr>
      <vt:lpstr>Remote laboratories and mediated interactions: The real opportunity for enhancing learning </vt:lpstr>
      <vt:lpstr>Introduction</vt:lpstr>
      <vt:lpstr>How well can you answer these:</vt:lpstr>
      <vt:lpstr>How is University teaching changing?</vt:lpstr>
      <vt:lpstr>But have we seen similar changes in laboratories?</vt:lpstr>
      <vt:lpstr>But have we seen similar changes in laboratories?</vt:lpstr>
      <vt:lpstr>But have we seen similar changes in laboratories?</vt:lpstr>
      <vt:lpstr>Physical Labs</vt:lpstr>
      <vt:lpstr>Simulations</vt:lpstr>
      <vt:lpstr>Simulations</vt:lpstr>
      <vt:lpstr>Simulations</vt:lpstr>
      <vt:lpstr>Are simulations a golden bullet?</vt:lpstr>
      <vt:lpstr>Remote laboratories</vt:lpstr>
      <vt:lpstr>Remote laboratories - examples</vt:lpstr>
      <vt:lpstr>Remote laboratories - examples</vt:lpstr>
      <vt:lpstr>Remote laboratories - examples</vt:lpstr>
      <vt:lpstr>Remote laboratories - variations</vt:lpstr>
      <vt:lpstr>What benefits do the labs provide?</vt:lpstr>
      <vt:lpstr>Generation 3: ???</vt:lpstr>
      <vt:lpstr>Generation 3 : Pedagogic Innovation</vt:lpstr>
      <vt:lpstr>Augmentation: Possibilities</vt:lpstr>
      <vt:lpstr>Augmentation: Possibilities</vt:lpstr>
      <vt:lpstr>Augmentation: Possibilities</vt:lpstr>
      <vt:lpstr>Augmentation: Possibilities</vt:lpstr>
      <vt:lpstr>Augmentation: Possibilities</vt:lpstr>
      <vt:lpstr>Augmentation: Possibilities</vt:lpstr>
      <vt:lpstr>Augmentation: Research questions</vt:lpstr>
      <vt:lpstr>Adaptation and Access: Possibilities</vt:lpstr>
      <vt:lpstr>Adaptation and Access: Possibilities</vt:lpstr>
      <vt:lpstr>Adaptation and Access: Possibilities</vt:lpstr>
      <vt:lpstr>Adaptation and Access: Possibilities</vt:lpstr>
      <vt:lpstr>Adaptation and Access: Possibilities</vt:lpstr>
      <vt:lpstr>Adaptation and access: Research questions</vt:lpstr>
      <vt:lpstr>Collaboration and Gamification: Possibilities</vt:lpstr>
      <vt:lpstr>Collaboration and Gamification: Research questions</vt:lpstr>
      <vt:lpstr>Conclusions</vt:lpstr>
    </vt:vector>
  </TitlesOfParts>
  <Company>University of Sydney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Presentation sub-title</dc:title>
  <dc:creator>David Lowe</dc:creator>
  <cp:lastModifiedBy>David Lowe</cp:lastModifiedBy>
  <cp:revision>50</cp:revision>
  <cp:lastPrinted>2015-06-26T01:12:18Z</cp:lastPrinted>
  <dcterms:created xsi:type="dcterms:W3CDTF">2015-09-07T02:45:39Z</dcterms:created>
  <dcterms:modified xsi:type="dcterms:W3CDTF">2015-09-11T08:11:17Z</dcterms:modified>
</cp:coreProperties>
</file>